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</p:sldIdLst>
  <p:sldSz cx="12192000" cy="6858000"/>
  <p:notesSz cx="12192000" cy="6858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8" d="100"/>
          <a:sy n="108" d="100"/>
        </p:scale>
        <p:origin x="672" y="10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865689" y="1666747"/>
            <a:ext cx="4460620" cy="23088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4/10/2024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4/10/2024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4/10/2024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4/10/2024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4/10/2024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16939" y="611124"/>
            <a:ext cx="10358120" cy="6959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0" i="0">
                <a:solidFill>
                  <a:schemeClr val="tx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26016" y="1491996"/>
            <a:ext cx="11739966" cy="2387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4/10/2024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://www.django-rest-framework.org/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jp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865689" y="1666747"/>
            <a:ext cx="4458970" cy="2308860"/>
          </a:xfrm>
          <a:prstGeom prst="rect">
            <a:avLst/>
          </a:prstGeom>
        </p:spPr>
        <p:txBody>
          <a:bodyPr vert="horz" wrap="square" lIns="0" tIns="114300" rIns="0" bIns="0" rtlCol="0">
            <a:spAutoFit/>
          </a:bodyPr>
          <a:lstStyle/>
          <a:p>
            <a:pPr marL="182245" marR="173355" indent="635" algn="ctr">
              <a:lnSpc>
                <a:spcPts val="6500"/>
              </a:lnSpc>
              <a:spcBef>
                <a:spcPts val="900"/>
              </a:spcBef>
            </a:pPr>
            <a:r>
              <a:rPr sz="6000" dirty="0">
                <a:latin typeface="Calibri Light"/>
                <a:cs typeface="Calibri Light"/>
              </a:rPr>
              <a:t>Лекция 5 </a:t>
            </a:r>
            <a:r>
              <a:rPr sz="6000" spc="5" dirty="0">
                <a:latin typeface="Calibri Light"/>
                <a:cs typeface="Calibri Light"/>
              </a:rPr>
              <a:t> </a:t>
            </a:r>
            <a:r>
              <a:rPr sz="6000" dirty="0">
                <a:latin typeface="Calibri Light"/>
                <a:cs typeface="Calibri Light"/>
              </a:rPr>
              <a:t>В</a:t>
            </a:r>
            <a:r>
              <a:rPr sz="6000" spc="-5" dirty="0">
                <a:latin typeface="Calibri Light"/>
                <a:cs typeface="Calibri Light"/>
              </a:rPr>
              <a:t>е</a:t>
            </a:r>
            <a:r>
              <a:rPr sz="6000" dirty="0">
                <a:latin typeface="Calibri Light"/>
                <a:cs typeface="Calibri Light"/>
              </a:rPr>
              <a:t>б-</a:t>
            </a:r>
            <a:r>
              <a:rPr sz="6000" spc="-5" dirty="0">
                <a:latin typeface="Calibri Light"/>
                <a:cs typeface="Calibri Light"/>
              </a:rPr>
              <a:t>сер</a:t>
            </a:r>
            <a:r>
              <a:rPr sz="6000" dirty="0">
                <a:latin typeface="Calibri Light"/>
                <a:cs typeface="Calibri Light"/>
              </a:rPr>
              <a:t>ви</a:t>
            </a:r>
            <a:r>
              <a:rPr sz="6000" spc="-5" dirty="0">
                <a:latin typeface="Calibri Light"/>
                <a:cs typeface="Calibri Light"/>
              </a:rPr>
              <a:t>сы</a:t>
            </a:r>
            <a:endParaRPr sz="6000">
              <a:latin typeface="Calibri Light"/>
              <a:cs typeface="Calibri Light"/>
            </a:endParaRPr>
          </a:p>
          <a:p>
            <a:pPr algn="ctr">
              <a:lnSpc>
                <a:spcPct val="100000"/>
              </a:lnSpc>
              <a:spcBef>
                <a:spcPts val="1295"/>
              </a:spcBef>
            </a:pPr>
            <a:r>
              <a:rPr sz="2400" spc="-10" dirty="0">
                <a:latin typeface="Calibri"/>
                <a:cs typeface="Calibri"/>
              </a:rPr>
              <a:t>Разработка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интернет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приложений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11124"/>
            <a:ext cx="117411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J</a:t>
            </a:r>
            <a:r>
              <a:rPr spc="-5" dirty="0"/>
              <a:t>SON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1806955"/>
            <a:ext cx="9613265" cy="1165860"/>
          </a:xfrm>
          <a:prstGeom prst="rect">
            <a:avLst/>
          </a:prstGeom>
        </p:spPr>
        <p:txBody>
          <a:bodyPr vert="horz" wrap="square" lIns="0" tIns="51435" rIns="0" bIns="0" rtlCol="0">
            <a:spAutoFit/>
          </a:bodyPr>
          <a:lstStyle/>
          <a:p>
            <a:pPr marL="241300" marR="5080" indent="-228600">
              <a:lnSpc>
                <a:spcPts val="2620"/>
              </a:lnSpc>
              <a:spcBef>
                <a:spcPts val="405"/>
              </a:spcBef>
              <a:buFont typeface="Arial MT"/>
              <a:buChar char="•"/>
              <a:tabLst>
                <a:tab pos="241300" algn="l"/>
              </a:tabLst>
            </a:pPr>
            <a:r>
              <a:rPr sz="2400" spc="-5" dirty="0">
                <a:latin typeface="Calibri"/>
                <a:cs typeface="Calibri"/>
              </a:rPr>
              <a:t>JSON </a:t>
            </a:r>
            <a:r>
              <a:rPr sz="2400" spc="-10" dirty="0">
                <a:latin typeface="Calibri"/>
                <a:cs typeface="Calibri"/>
              </a:rPr>
              <a:t>(JavaScript</a:t>
            </a:r>
            <a:r>
              <a:rPr sz="2400" spc="-5" dirty="0">
                <a:latin typeface="Calibri"/>
                <a:cs typeface="Calibri"/>
              </a:rPr>
              <a:t> Object </a:t>
            </a:r>
            <a:r>
              <a:rPr sz="2400" spc="-10" dirty="0">
                <a:latin typeface="Calibri"/>
                <a:cs typeface="Calibri"/>
              </a:rPr>
              <a:t>Notation)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—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текстовый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формат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обмена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данными, </a:t>
            </a:r>
            <a:r>
              <a:rPr sz="2400" spc="-5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основанный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на</a:t>
            </a:r>
            <a:r>
              <a:rPr sz="2400" spc="-10" dirty="0">
                <a:latin typeface="Calibri"/>
                <a:cs typeface="Calibri"/>
              </a:rPr>
              <a:t> JavaScript.</a:t>
            </a:r>
            <a:endParaRPr sz="24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550"/>
              </a:spcBef>
              <a:buFont typeface="Arial MT"/>
              <a:buChar char="•"/>
              <a:tabLst>
                <a:tab pos="241300" algn="l"/>
              </a:tabLst>
            </a:pPr>
            <a:r>
              <a:rPr sz="2400" dirty="0">
                <a:latin typeface="Calibri"/>
                <a:cs typeface="Calibri"/>
              </a:rPr>
              <a:t>Заменил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XML </a:t>
            </a:r>
            <a:r>
              <a:rPr sz="2400" spc="-15" dirty="0">
                <a:latin typeface="Calibri"/>
                <a:cs typeface="Calibri"/>
              </a:rPr>
              <a:t>как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формат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данных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для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10" dirty="0">
                <a:latin typeface="Calibri"/>
                <a:cs typeface="Calibri"/>
              </a:rPr>
              <a:t>HTTP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методов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115602" y="2343637"/>
            <a:ext cx="10974070" cy="4478655"/>
            <a:chOff x="1115602" y="2343637"/>
            <a:chExt cx="10974070" cy="447865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15602" y="3113687"/>
              <a:ext cx="5794504" cy="2679413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18726" y="5411754"/>
              <a:ext cx="7772400" cy="141051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968710" y="2343637"/>
              <a:ext cx="4120365" cy="222071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11124"/>
            <a:ext cx="6614159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AJAX</a:t>
            </a:r>
            <a:r>
              <a:rPr dirty="0"/>
              <a:t> запросы </a:t>
            </a:r>
            <a:r>
              <a:rPr spc="-20" dirty="0"/>
              <a:t>REST</a:t>
            </a:r>
            <a:r>
              <a:rPr spc="-15" dirty="0"/>
              <a:t> </a:t>
            </a:r>
            <a:r>
              <a:rPr spc="-5" dirty="0"/>
              <a:t>API </a:t>
            </a:r>
            <a:r>
              <a:rPr dirty="0"/>
              <a:t>+</a:t>
            </a:r>
            <a:r>
              <a:rPr spc="-10" dirty="0"/>
              <a:t> </a:t>
            </a:r>
            <a:r>
              <a:rPr spc="-120" dirty="0"/>
              <a:t>SPA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09800" y="1540840"/>
            <a:ext cx="7772400" cy="4923339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11124"/>
            <a:ext cx="534098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Django</a:t>
            </a:r>
            <a:r>
              <a:rPr spc="-25" dirty="0"/>
              <a:t> </a:t>
            </a:r>
            <a:r>
              <a:rPr spc="-40" dirty="0"/>
              <a:t>Rest</a:t>
            </a:r>
            <a:r>
              <a:rPr spc="-30" dirty="0"/>
              <a:t> </a:t>
            </a:r>
            <a:r>
              <a:rPr spc="-20" dirty="0"/>
              <a:t>Framework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1715516"/>
            <a:ext cx="7326630" cy="3670935"/>
          </a:xfrm>
          <a:prstGeom prst="rect">
            <a:avLst/>
          </a:prstGeom>
        </p:spPr>
        <p:txBody>
          <a:bodyPr vert="horz" wrap="square" lIns="0" tIns="10414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820"/>
              </a:spcBef>
              <a:buFont typeface="Arial MT"/>
              <a:buChar char="•"/>
              <a:tabLst>
                <a:tab pos="241300" algn="l"/>
              </a:tabLst>
            </a:pPr>
            <a:r>
              <a:rPr sz="2400" spc="-5" dirty="0">
                <a:latin typeface="Calibri"/>
                <a:cs typeface="Calibri"/>
              </a:rPr>
              <a:t>Django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REST</a:t>
            </a:r>
            <a:r>
              <a:rPr sz="2400" spc="-5" dirty="0">
                <a:solidFill>
                  <a:srgbClr val="0563C1"/>
                </a:solidFill>
                <a:latin typeface="Calibri"/>
                <a:cs typeface="Calibri"/>
              </a:rPr>
              <a:t> </a:t>
            </a:r>
            <a:r>
              <a:rPr sz="2400" u="heavy" spc="-2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https://</a:t>
            </a:r>
            <a:r>
              <a:rPr sz="2400" u="heavy" spc="-2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www.django-rest-framework.org</a:t>
            </a:r>
            <a:endParaRPr sz="24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720"/>
              </a:spcBef>
              <a:buClr>
                <a:srgbClr val="000000"/>
              </a:buClr>
              <a:buFont typeface="Arial MT"/>
              <a:buChar char="•"/>
              <a:tabLst>
                <a:tab pos="241300" algn="l"/>
              </a:tabLst>
            </a:pPr>
            <a:r>
              <a:rPr sz="2400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https://django.fun/ru/docs/django-rest-framework/3.12/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Font typeface="Arial MT"/>
              <a:buChar char="•"/>
            </a:pPr>
            <a:endParaRPr sz="34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400" b="1" spc="-25" dirty="0">
                <a:latin typeface="Calibri"/>
                <a:cs typeface="Calibri"/>
              </a:rPr>
              <a:t>Требуется</a:t>
            </a:r>
            <a:endParaRPr sz="24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720"/>
              </a:spcBef>
              <a:buFont typeface="Arial MT"/>
              <a:buChar char="•"/>
              <a:tabLst>
                <a:tab pos="241300" algn="l"/>
              </a:tabLst>
            </a:pPr>
            <a:r>
              <a:rPr sz="2400" dirty="0">
                <a:latin typeface="Calibri"/>
                <a:cs typeface="Calibri"/>
              </a:rPr>
              <a:t>Python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(3.6,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3.7,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3.8,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3.9,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3.10)</a:t>
            </a:r>
            <a:endParaRPr sz="24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720"/>
              </a:spcBef>
              <a:buFont typeface="Arial MT"/>
              <a:buChar char="•"/>
              <a:tabLst>
                <a:tab pos="241300" algn="l"/>
              </a:tabLst>
            </a:pPr>
            <a:r>
              <a:rPr sz="2400" spc="-5" dirty="0">
                <a:latin typeface="Calibri"/>
                <a:cs typeface="Calibri"/>
              </a:rPr>
              <a:t>Django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(2.2,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3.0,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3.1,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3.2,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4.0)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Font typeface="Arial MT"/>
              <a:buChar char="•"/>
            </a:pPr>
            <a:endParaRPr sz="35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buFont typeface="Arial MT"/>
              <a:buChar char="•"/>
              <a:tabLst>
                <a:tab pos="241300" algn="l"/>
              </a:tabLst>
            </a:pPr>
            <a:r>
              <a:rPr sz="2400" spc="-5" dirty="0">
                <a:latin typeface="Calibri"/>
                <a:cs typeface="Calibri"/>
              </a:rPr>
              <a:t>pip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install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djangorestframework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327128" y="2999603"/>
            <a:ext cx="5169739" cy="3556553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11124"/>
            <a:ext cx="188404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М</a:t>
            </a:r>
            <a:r>
              <a:rPr spc="-55" dirty="0"/>
              <a:t>о</a:t>
            </a:r>
            <a:r>
              <a:rPr spc="-40" dirty="0"/>
              <a:t>д</a:t>
            </a:r>
            <a:r>
              <a:rPr spc="-80" dirty="0"/>
              <a:t>е</a:t>
            </a:r>
            <a:r>
              <a:rPr spc="5" dirty="0"/>
              <a:t>л</a:t>
            </a:r>
            <a:r>
              <a:rPr dirty="0"/>
              <a:t>ь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8200" y="1930666"/>
            <a:ext cx="11151741" cy="200004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916939" y="4480052"/>
            <a:ext cx="8484235" cy="939800"/>
          </a:xfrm>
          <a:prstGeom prst="rect">
            <a:avLst/>
          </a:prstGeom>
        </p:spPr>
        <p:txBody>
          <a:bodyPr vert="horz" wrap="square" lIns="0" tIns="10414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820"/>
              </a:spcBef>
              <a:buFont typeface="Arial MT"/>
              <a:buChar char="•"/>
              <a:tabLst>
                <a:tab pos="241300" algn="l"/>
              </a:tabLst>
            </a:pPr>
            <a:r>
              <a:rPr sz="2400" spc="-5" dirty="0">
                <a:latin typeface="Calibri"/>
                <a:cs typeface="Calibri"/>
              </a:rPr>
              <a:t>python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manage.py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makemigrations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(создаем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файлы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миграций)</a:t>
            </a:r>
            <a:endParaRPr sz="24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720"/>
              </a:spcBef>
              <a:buFont typeface="Arial MT"/>
              <a:buChar char="•"/>
              <a:tabLst>
                <a:tab pos="241300" algn="l"/>
              </a:tabLst>
            </a:pPr>
            <a:r>
              <a:rPr sz="2400" spc="-5" dirty="0">
                <a:latin typeface="Calibri"/>
                <a:cs typeface="Calibri"/>
              </a:rPr>
              <a:t>python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manage.py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migrate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(применяем</a:t>
            </a:r>
            <a:r>
              <a:rPr sz="2400" dirty="0">
                <a:latin typeface="Calibri"/>
                <a:cs typeface="Calibri"/>
              </a:rPr>
              <a:t> файлы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миграций</a:t>
            </a:r>
            <a:r>
              <a:rPr sz="2400" dirty="0">
                <a:latin typeface="Calibri"/>
                <a:cs typeface="Calibri"/>
              </a:rPr>
              <a:t> к </a:t>
            </a:r>
            <a:r>
              <a:rPr sz="2400" spc="-5" dirty="0">
                <a:latin typeface="Calibri"/>
                <a:cs typeface="Calibri"/>
              </a:rPr>
              <a:t>базе)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11124"/>
            <a:ext cx="531304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Сериализация</a:t>
            </a:r>
            <a:r>
              <a:rPr spc="-35" dirty="0"/>
              <a:t> </a:t>
            </a:r>
            <a:r>
              <a:rPr spc="-5" dirty="0"/>
              <a:t>пример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8" y="1715516"/>
            <a:ext cx="10770235" cy="1589405"/>
          </a:xfrm>
          <a:prstGeom prst="rect">
            <a:avLst/>
          </a:prstGeom>
        </p:spPr>
        <p:txBody>
          <a:bodyPr vert="horz" wrap="square" lIns="0" tIns="10414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820"/>
              </a:spcBef>
              <a:buFont typeface="Arial MT"/>
              <a:buChar char="•"/>
              <a:tabLst>
                <a:tab pos="241300" algn="l"/>
              </a:tabLst>
            </a:pPr>
            <a:r>
              <a:rPr sz="2400" b="1" spc="-5" dirty="0">
                <a:latin typeface="Calibri"/>
                <a:cs typeface="Calibri"/>
              </a:rPr>
              <a:t>Сериализация</a:t>
            </a:r>
            <a:r>
              <a:rPr sz="2400" b="1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—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процесс перевода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структуры </a:t>
            </a:r>
            <a:r>
              <a:rPr sz="2400" spc="-25" dirty="0">
                <a:latin typeface="Calibri"/>
                <a:cs typeface="Calibri"/>
              </a:rPr>
              <a:t>модели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в </a:t>
            </a:r>
            <a:r>
              <a:rPr sz="2400" spc="-5" dirty="0">
                <a:latin typeface="Calibri"/>
                <a:cs typeface="Calibri"/>
              </a:rPr>
              <a:t>JSON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формат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и</a:t>
            </a:r>
            <a:r>
              <a:rPr sz="2400" spc="-5" dirty="0">
                <a:latin typeface="Calibri"/>
                <a:cs typeface="Calibri"/>
              </a:rPr>
              <a:t> обратно.</a:t>
            </a:r>
            <a:endParaRPr sz="2400">
              <a:latin typeface="Calibri"/>
              <a:cs typeface="Calibri"/>
            </a:endParaRPr>
          </a:p>
          <a:p>
            <a:pPr marL="241300" marR="210820" indent="-228600">
              <a:lnSpc>
                <a:spcPct val="88700"/>
              </a:lnSpc>
              <a:spcBef>
                <a:spcPts val="1045"/>
              </a:spcBef>
              <a:buFont typeface="Arial MT"/>
              <a:buChar char="•"/>
              <a:tabLst>
                <a:tab pos="241300" algn="l"/>
              </a:tabLst>
            </a:pPr>
            <a:r>
              <a:rPr sz="2400" spc="-5" dirty="0">
                <a:latin typeface="Calibri"/>
                <a:cs typeface="Calibri"/>
              </a:rPr>
              <a:t>Каждый </a:t>
            </a:r>
            <a:r>
              <a:rPr sz="2400" dirty="0">
                <a:latin typeface="Calibri"/>
                <a:cs typeface="Calibri"/>
              </a:rPr>
              <a:t>раз мы </a:t>
            </a:r>
            <a:r>
              <a:rPr sz="2400" spc="-15" dirty="0">
                <a:latin typeface="Calibri"/>
                <a:cs typeface="Calibri"/>
              </a:rPr>
              <a:t>должны </a:t>
            </a:r>
            <a:r>
              <a:rPr sz="2400" spc="-10" dirty="0">
                <a:latin typeface="Calibri"/>
                <a:cs typeface="Calibri"/>
              </a:rPr>
              <a:t>получить </a:t>
            </a:r>
            <a:r>
              <a:rPr sz="2400" spc="-5" dirty="0">
                <a:latin typeface="Calibri"/>
                <a:cs typeface="Calibri"/>
              </a:rPr>
              <a:t>данные </a:t>
            </a:r>
            <a:r>
              <a:rPr sz="2400" dirty="0">
                <a:latin typeface="Calibri"/>
                <a:cs typeface="Calibri"/>
              </a:rPr>
              <a:t>из </a:t>
            </a:r>
            <a:r>
              <a:rPr sz="2400" spc="-25" dirty="0">
                <a:latin typeface="Calibri"/>
                <a:cs typeface="Calibri"/>
              </a:rPr>
              <a:t>модели </a:t>
            </a:r>
            <a:r>
              <a:rPr sz="2400" dirty="0">
                <a:latin typeface="Calibri"/>
                <a:cs typeface="Calibri"/>
              </a:rPr>
              <a:t>и </a:t>
            </a:r>
            <a:r>
              <a:rPr sz="2400" spc="-10" dirty="0">
                <a:latin typeface="Calibri"/>
                <a:cs typeface="Calibri"/>
              </a:rPr>
              <a:t>передать </a:t>
            </a:r>
            <a:r>
              <a:rPr sz="2400" dirty="0">
                <a:latin typeface="Calibri"/>
                <a:cs typeface="Calibri"/>
              </a:rPr>
              <a:t>их на клиент в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виде </a:t>
            </a:r>
            <a:r>
              <a:rPr sz="2400" spc="-5" dirty="0">
                <a:latin typeface="Calibri"/>
                <a:cs typeface="Calibri"/>
              </a:rPr>
              <a:t>JSON. Обратно данные </a:t>
            </a:r>
            <a:r>
              <a:rPr sz="2400" dirty="0">
                <a:latin typeface="Calibri"/>
                <a:cs typeface="Calibri"/>
              </a:rPr>
              <a:t>мы </a:t>
            </a:r>
            <a:r>
              <a:rPr sz="2400" spc="-10" dirty="0">
                <a:latin typeface="Calibri"/>
                <a:cs typeface="Calibri"/>
              </a:rPr>
              <a:t>получаем также </a:t>
            </a:r>
            <a:r>
              <a:rPr sz="2400" dirty="0">
                <a:latin typeface="Calibri"/>
                <a:cs typeface="Calibri"/>
              </a:rPr>
              <a:t>в </a:t>
            </a:r>
            <a:r>
              <a:rPr sz="2400" spc="-10" dirty="0">
                <a:latin typeface="Calibri"/>
                <a:cs typeface="Calibri"/>
              </a:rPr>
              <a:t>виде </a:t>
            </a:r>
            <a:r>
              <a:rPr sz="2400" spc="-5" dirty="0">
                <a:latin typeface="Calibri"/>
                <a:cs typeface="Calibri"/>
              </a:rPr>
              <a:t>JSON </a:t>
            </a:r>
            <a:r>
              <a:rPr sz="2400" dirty="0">
                <a:latin typeface="Calibri"/>
                <a:cs typeface="Calibri"/>
              </a:rPr>
              <a:t>и </a:t>
            </a:r>
            <a:r>
              <a:rPr sz="2400" spc="-15" dirty="0">
                <a:latin typeface="Calibri"/>
                <a:cs typeface="Calibri"/>
              </a:rPr>
              <a:t>должны </a:t>
            </a:r>
            <a:r>
              <a:rPr sz="2400" spc="-10" dirty="0">
                <a:latin typeface="Calibri"/>
                <a:cs typeface="Calibri"/>
              </a:rPr>
              <a:t> использовать </a:t>
            </a:r>
            <a:r>
              <a:rPr sz="2400" spc="-20" dirty="0">
                <a:latin typeface="Calibri"/>
                <a:cs typeface="Calibri"/>
              </a:rPr>
              <a:t>методы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модели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для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изменения</a:t>
            </a:r>
            <a:r>
              <a:rPr sz="2400" spc="-5" dirty="0">
                <a:latin typeface="Calibri"/>
                <a:cs typeface="Calibri"/>
              </a:rPr>
              <a:t> БД.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Все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это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делает</a:t>
            </a:r>
            <a:r>
              <a:rPr sz="2400" spc="-10" dirty="0">
                <a:latin typeface="Calibri"/>
                <a:cs typeface="Calibri"/>
              </a:rPr>
              <a:t> сериализатор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14800" y="3496779"/>
            <a:ext cx="9762397" cy="2996094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11124"/>
            <a:ext cx="462407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Сериализация</a:t>
            </a:r>
            <a:r>
              <a:rPr spc="-40" dirty="0"/>
              <a:t> </a:t>
            </a:r>
            <a:r>
              <a:rPr dirty="0"/>
              <a:t>поля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1806955"/>
            <a:ext cx="4070985" cy="4189095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241300" marR="5080" indent="-228600">
              <a:lnSpc>
                <a:spcPct val="88700"/>
              </a:lnSpc>
              <a:spcBef>
                <a:spcPts val="425"/>
              </a:spcBef>
              <a:buFont typeface="Arial MT"/>
              <a:buChar char="•"/>
              <a:tabLst>
                <a:tab pos="241300" algn="l"/>
              </a:tabLst>
            </a:pPr>
            <a:r>
              <a:rPr sz="2400" spc="-5" dirty="0">
                <a:latin typeface="Calibri"/>
                <a:cs typeface="Calibri"/>
              </a:rPr>
              <a:t>Нам </a:t>
            </a:r>
            <a:r>
              <a:rPr sz="2400" spc="-15" dirty="0">
                <a:latin typeface="Calibri"/>
                <a:cs typeface="Calibri"/>
              </a:rPr>
              <a:t>необходимо определить </a:t>
            </a:r>
            <a:r>
              <a:rPr sz="2400" spc="-53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поля,</a:t>
            </a:r>
            <a:r>
              <a:rPr sz="2400" spc="-15" dirty="0">
                <a:latin typeface="Calibri"/>
                <a:cs typeface="Calibri"/>
              </a:rPr>
              <a:t> которые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30" dirty="0">
                <a:latin typeface="Calibri"/>
                <a:cs typeface="Calibri"/>
              </a:rPr>
              <a:t>будет 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использовать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сериализатор</a:t>
            </a:r>
            <a:endParaRPr sz="2400">
              <a:latin typeface="Calibri"/>
              <a:cs typeface="Calibri"/>
            </a:endParaRPr>
          </a:p>
          <a:p>
            <a:pPr marL="241300" marR="821690" indent="-228600">
              <a:lnSpc>
                <a:spcPts val="2590"/>
              </a:lnSpc>
              <a:spcBef>
                <a:spcPts val="1045"/>
              </a:spcBef>
              <a:buFont typeface="Arial MT"/>
              <a:buChar char="•"/>
              <a:tabLst>
                <a:tab pos="241300" algn="l"/>
              </a:tabLst>
            </a:pPr>
            <a:r>
              <a:rPr sz="2400" spc="-5" dirty="0">
                <a:latin typeface="Calibri"/>
                <a:cs typeface="Calibri"/>
              </a:rPr>
              <a:t>Все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поля,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часть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или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все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кроме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Font typeface="Arial MT"/>
              <a:buChar char="•"/>
            </a:pPr>
            <a:endParaRPr sz="3750">
              <a:latin typeface="Calibri"/>
              <a:cs typeface="Calibri"/>
            </a:endParaRPr>
          </a:p>
          <a:p>
            <a:pPr marL="241300" marR="442595" indent="-228600">
              <a:lnSpc>
                <a:spcPts val="2590"/>
              </a:lnSpc>
              <a:buFont typeface="Arial MT"/>
              <a:buChar char="•"/>
              <a:tabLst>
                <a:tab pos="241300" algn="l"/>
              </a:tabLst>
            </a:pPr>
            <a:r>
              <a:rPr sz="2400" spc="-5" dirty="0">
                <a:latin typeface="Calibri"/>
                <a:cs typeface="Calibri"/>
              </a:rPr>
              <a:t>Автоматические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поля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–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из </a:t>
            </a:r>
            <a:r>
              <a:rPr sz="2400" spc="-52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модели</a:t>
            </a:r>
            <a:endParaRPr sz="2400">
              <a:latin typeface="Calibri"/>
              <a:cs typeface="Calibri"/>
            </a:endParaRPr>
          </a:p>
          <a:p>
            <a:pPr marL="241300" marR="117475" indent="-228600">
              <a:lnSpc>
                <a:spcPct val="90400"/>
              </a:lnSpc>
              <a:spcBef>
                <a:spcPts val="960"/>
              </a:spcBef>
              <a:buFont typeface="Arial MT"/>
              <a:buChar char="•"/>
              <a:tabLst>
                <a:tab pos="241300" algn="l"/>
              </a:tabLst>
            </a:pPr>
            <a:r>
              <a:rPr sz="2400" spc="-10" dirty="0">
                <a:latin typeface="Calibri"/>
                <a:cs typeface="Calibri"/>
              </a:rPr>
              <a:t>Декларируемые </a:t>
            </a:r>
            <a:r>
              <a:rPr sz="2400" dirty="0">
                <a:latin typeface="Calibri"/>
                <a:cs typeface="Calibri"/>
              </a:rPr>
              <a:t>– мы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пропишем </a:t>
            </a:r>
            <a:r>
              <a:rPr sz="2400" dirty="0">
                <a:latin typeface="Calibri"/>
                <a:cs typeface="Calibri"/>
              </a:rPr>
              <a:t>их </a:t>
            </a:r>
            <a:r>
              <a:rPr sz="2400" spc="-5" dirty="0">
                <a:latin typeface="Calibri"/>
                <a:cs typeface="Calibri"/>
              </a:rPr>
              <a:t>сами </a:t>
            </a:r>
            <a:r>
              <a:rPr sz="2400" dirty="0">
                <a:latin typeface="Calibri"/>
                <a:cs typeface="Calibri"/>
              </a:rPr>
              <a:t>в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сериализаторе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до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class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Meta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681751" y="1690687"/>
            <a:ext cx="6273798" cy="148590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681751" y="3348831"/>
            <a:ext cx="6299198" cy="147320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669051" y="4994275"/>
            <a:ext cx="6248398" cy="1498599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11124"/>
            <a:ext cx="658050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Сериализация вложенность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1783588"/>
            <a:ext cx="3937635" cy="2226310"/>
          </a:xfrm>
          <a:prstGeom prst="rect">
            <a:avLst/>
          </a:prstGeom>
        </p:spPr>
        <p:txBody>
          <a:bodyPr vert="horz" wrap="square" lIns="0" tIns="82550" rIns="0" bIns="0" rtlCol="0">
            <a:spAutoFit/>
          </a:bodyPr>
          <a:lstStyle/>
          <a:p>
            <a:pPr marL="241300" marR="220345" indent="-228600">
              <a:lnSpc>
                <a:spcPct val="79100"/>
              </a:lnSpc>
              <a:spcBef>
                <a:spcPts val="65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0" dirty="0">
                <a:latin typeface="Calibri"/>
                <a:cs typeface="Calibri"/>
              </a:rPr>
              <a:t>Вложенные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модели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нужно 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передавать </a:t>
            </a:r>
            <a:r>
              <a:rPr sz="2200" dirty="0">
                <a:latin typeface="Calibri"/>
                <a:cs typeface="Calibri"/>
              </a:rPr>
              <a:t>в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том </a:t>
            </a:r>
            <a:r>
              <a:rPr sz="2200" spc="-15" dirty="0">
                <a:latin typeface="Calibri"/>
                <a:cs typeface="Calibri"/>
              </a:rPr>
              <a:t>же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запросе</a:t>
            </a:r>
            <a:endParaRPr sz="2200">
              <a:latin typeface="Calibri"/>
              <a:cs typeface="Calibri"/>
            </a:endParaRPr>
          </a:p>
          <a:p>
            <a:pPr marL="241300" marR="5080" indent="-228600">
              <a:lnSpc>
                <a:spcPct val="80000"/>
              </a:lnSpc>
              <a:spcBef>
                <a:spcPts val="98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0" dirty="0">
                <a:latin typeface="Calibri"/>
                <a:cs typeface="Calibri"/>
              </a:rPr>
              <a:t>Поэтому сериализатор </a:t>
            </a:r>
            <a:r>
              <a:rPr sz="2200" spc="-15" dirty="0">
                <a:latin typeface="Calibri"/>
                <a:cs typeface="Calibri"/>
              </a:rPr>
              <a:t>должен </a:t>
            </a:r>
            <a:r>
              <a:rPr sz="2200" spc="-484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поддерживать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вложенность</a:t>
            </a:r>
            <a:endParaRPr sz="2200">
              <a:latin typeface="Calibri"/>
              <a:cs typeface="Calibri"/>
            </a:endParaRPr>
          </a:p>
          <a:p>
            <a:pPr marL="241300" marR="771525" indent="-228600">
              <a:lnSpc>
                <a:spcPct val="81400"/>
              </a:lnSpc>
              <a:spcBef>
                <a:spcPts val="944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dirty="0">
                <a:latin typeface="Calibri"/>
                <a:cs typeface="Calibri"/>
              </a:rPr>
              <a:t>А лучше </a:t>
            </a:r>
            <a:r>
              <a:rPr sz="2200" spc="-10" dirty="0">
                <a:latin typeface="Calibri"/>
                <a:cs typeface="Calibri"/>
              </a:rPr>
              <a:t>передать 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сериализатор </a:t>
            </a:r>
            <a:r>
              <a:rPr sz="2200" dirty="0">
                <a:latin typeface="Calibri"/>
                <a:cs typeface="Calibri"/>
              </a:rPr>
              <a:t>в </a:t>
            </a:r>
            <a:r>
              <a:rPr sz="2200" spc="-10" dirty="0">
                <a:latin typeface="Calibri"/>
                <a:cs typeface="Calibri"/>
              </a:rPr>
              <a:t>качестве </a:t>
            </a:r>
            <a:r>
              <a:rPr sz="2200" spc="-484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декларируемого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поля</a:t>
            </a:r>
            <a:endParaRPr sz="22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9153" y="4359131"/>
            <a:ext cx="4551283" cy="2133743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198343" y="1343346"/>
            <a:ext cx="6900330" cy="3731713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198343" y="5262908"/>
            <a:ext cx="6900330" cy="1404312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11124"/>
            <a:ext cx="198437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API</a:t>
            </a:r>
            <a:r>
              <a:rPr spc="-70" dirty="0"/>
              <a:t> </a:t>
            </a:r>
            <a:r>
              <a:rPr spc="-10" dirty="0"/>
              <a:t>View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1806955"/>
            <a:ext cx="2893695" cy="4061460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241300" marR="331470" indent="-228600" algn="just">
              <a:lnSpc>
                <a:spcPct val="88700"/>
              </a:lnSpc>
              <a:spcBef>
                <a:spcPts val="425"/>
              </a:spcBef>
              <a:buFont typeface="Arial MT"/>
              <a:buChar char="•"/>
              <a:tabLst>
                <a:tab pos="241300" algn="l"/>
              </a:tabLst>
            </a:pPr>
            <a:r>
              <a:rPr sz="2400" dirty="0">
                <a:latin typeface="Calibri"/>
                <a:cs typeface="Calibri"/>
              </a:rPr>
              <a:t>В </a:t>
            </a:r>
            <a:r>
              <a:rPr sz="2400" spc="-5" dirty="0">
                <a:latin typeface="Calibri"/>
                <a:cs typeface="Calibri"/>
              </a:rPr>
              <a:t>Django </a:t>
            </a:r>
            <a:r>
              <a:rPr sz="2400" dirty="0">
                <a:latin typeface="Calibri"/>
                <a:cs typeface="Calibri"/>
              </a:rPr>
              <a:t>в </a:t>
            </a:r>
            <a:r>
              <a:rPr sz="2400" spc="-5" dirty="0">
                <a:latin typeface="Calibri"/>
                <a:cs typeface="Calibri"/>
              </a:rPr>
              <a:t>нашем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курсе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используем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только </a:t>
            </a:r>
            <a:r>
              <a:rPr sz="2400" spc="-5" dirty="0">
                <a:latin typeface="Calibri"/>
                <a:cs typeface="Calibri"/>
              </a:rPr>
              <a:t>API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View</a:t>
            </a:r>
            <a:endParaRPr sz="2400">
              <a:latin typeface="Calibri"/>
              <a:cs typeface="Calibri"/>
            </a:endParaRPr>
          </a:p>
          <a:p>
            <a:pPr marL="241300" marR="207010" indent="-228600">
              <a:lnSpc>
                <a:spcPts val="2590"/>
              </a:lnSpc>
              <a:spcBef>
                <a:spcPts val="1045"/>
              </a:spcBef>
              <a:buFont typeface="Arial MT"/>
              <a:buChar char="•"/>
              <a:tabLst>
                <a:tab pos="241300" algn="l"/>
              </a:tabLst>
            </a:pPr>
            <a:r>
              <a:rPr sz="2400" spc="-15" dirty="0">
                <a:latin typeface="Calibri"/>
                <a:cs typeface="Calibri"/>
              </a:rPr>
              <a:t>Этот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spc="-30" dirty="0">
                <a:latin typeface="Calibri"/>
                <a:cs typeface="Calibri"/>
              </a:rPr>
              <a:t>подход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похож </a:t>
            </a:r>
            <a:r>
              <a:rPr sz="2400" spc="-5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на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30" dirty="0">
                <a:latin typeface="Calibri"/>
                <a:cs typeface="Calibri"/>
              </a:rPr>
              <a:t>подход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в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Go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Font typeface="Arial MT"/>
              <a:buChar char="•"/>
            </a:pPr>
            <a:endParaRPr sz="3700">
              <a:latin typeface="Calibri"/>
              <a:cs typeface="Calibri"/>
            </a:endParaRPr>
          </a:p>
          <a:p>
            <a:pPr marL="241300" marR="5080" indent="-228600">
              <a:lnSpc>
                <a:spcPct val="90200"/>
              </a:lnSpc>
              <a:buFont typeface="Arial MT"/>
              <a:buChar char="•"/>
              <a:tabLst>
                <a:tab pos="241300" algn="l"/>
              </a:tabLst>
            </a:pPr>
            <a:r>
              <a:rPr sz="2400" spc="-10" dirty="0">
                <a:latin typeface="Calibri"/>
                <a:cs typeface="Calibri"/>
              </a:rPr>
              <a:t>Позволяет </a:t>
            </a:r>
            <a:r>
              <a:rPr sz="2400" dirty="0">
                <a:latin typeface="Calibri"/>
                <a:cs typeface="Calibri"/>
              </a:rPr>
              <a:t>нам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сделать </a:t>
            </a:r>
            <a:r>
              <a:rPr sz="2400" spc="-10" dirty="0">
                <a:latin typeface="Calibri"/>
                <a:cs typeface="Calibri"/>
              </a:rPr>
              <a:t>конкретные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бизнес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методы, </a:t>
            </a:r>
            <a:r>
              <a:rPr sz="2400" dirty="0">
                <a:latin typeface="Calibri"/>
                <a:cs typeface="Calibri"/>
              </a:rPr>
              <a:t>а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не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просто </a:t>
            </a:r>
            <a:r>
              <a:rPr sz="2400" spc="-5" dirty="0">
                <a:latin typeface="Calibri"/>
                <a:cs typeface="Calibri"/>
              </a:rPr>
              <a:t>набор CRUD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операций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51615" y="1159748"/>
            <a:ext cx="7772400" cy="51816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11124"/>
            <a:ext cx="299783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URL</a:t>
            </a:r>
            <a:r>
              <a:rPr spc="-40" dirty="0"/>
              <a:t> </a:t>
            </a:r>
            <a:r>
              <a:rPr spc="-5" dirty="0"/>
              <a:t>API</a:t>
            </a:r>
            <a:r>
              <a:rPr spc="-30" dirty="0"/>
              <a:t> </a:t>
            </a:r>
            <a:r>
              <a:rPr spc="-10" dirty="0"/>
              <a:t>View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1806955"/>
            <a:ext cx="3209925" cy="1369695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 marL="241300" marR="5080" indent="-228600">
              <a:lnSpc>
                <a:spcPct val="89200"/>
              </a:lnSpc>
              <a:spcBef>
                <a:spcPts val="409"/>
              </a:spcBef>
              <a:buFont typeface="Arial MT"/>
              <a:buChar char="•"/>
              <a:tabLst>
                <a:tab pos="241300" algn="l"/>
              </a:tabLst>
            </a:pPr>
            <a:r>
              <a:rPr sz="2400" dirty="0">
                <a:latin typeface="Calibri"/>
                <a:cs typeface="Calibri"/>
              </a:rPr>
              <a:t>В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url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указываем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домен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(группа </a:t>
            </a:r>
            <a:r>
              <a:rPr sz="2400" spc="-20" dirty="0">
                <a:latin typeface="Calibri"/>
                <a:cs typeface="Calibri"/>
              </a:rPr>
              <a:t>методов), 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название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метода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и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идентификаторы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59833" y="3527899"/>
            <a:ext cx="7772400" cy="2546322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11124"/>
            <a:ext cx="583882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ViewSet</a:t>
            </a:r>
            <a:r>
              <a:rPr spc="-20" dirty="0"/>
              <a:t> </a:t>
            </a:r>
            <a:r>
              <a:rPr dirty="0"/>
              <a:t>–</a:t>
            </a:r>
            <a:r>
              <a:rPr spc="-25" dirty="0"/>
              <a:t> </a:t>
            </a:r>
            <a:r>
              <a:rPr spc="-5" dirty="0"/>
              <a:t>не</a:t>
            </a:r>
            <a:r>
              <a:rPr spc="-20" dirty="0"/>
              <a:t> </a:t>
            </a:r>
            <a:r>
              <a:rPr dirty="0"/>
              <a:t>используем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61319" y="2064503"/>
            <a:ext cx="9469358" cy="340134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11124"/>
            <a:ext cx="694817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Трехзвенная</a:t>
            </a:r>
            <a:r>
              <a:rPr spc="-10" dirty="0"/>
              <a:t> </a:t>
            </a:r>
            <a:r>
              <a:rPr spc="-5" dirty="0"/>
              <a:t>архитектура. API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97759" y="2014491"/>
            <a:ext cx="7644499" cy="3630398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916939" y="2241803"/>
            <a:ext cx="3014980" cy="3149600"/>
          </a:xfrm>
          <a:prstGeom prst="rect">
            <a:avLst/>
          </a:prstGeom>
        </p:spPr>
        <p:txBody>
          <a:bodyPr vert="horz" wrap="square" lIns="0" tIns="72390" rIns="0" bIns="0" rtlCol="0">
            <a:spAutoFit/>
          </a:bodyPr>
          <a:lstStyle/>
          <a:p>
            <a:pPr marL="241300" marR="33020" indent="-228600">
              <a:lnSpc>
                <a:spcPct val="80300"/>
              </a:lnSpc>
              <a:spcBef>
                <a:spcPts val="57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000" spc="-10" dirty="0">
                <a:latin typeface="Calibri"/>
                <a:cs typeface="Calibri"/>
              </a:rPr>
              <a:t>Чтобы использовать </a:t>
            </a:r>
            <a:r>
              <a:rPr sz="2000" dirty="0">
                <a:latin typeface="Calibri"/>
                <a:cs typeface="Calibri"/>
              </a:rPr>
              <a:t>веб- </a:t>
            </a:r>
            <a:r>
              <a:rPr sz="2000" spc="-44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сервер </a:t>
            </a:r>
            <a:r>
              <a:rPr sz="2000" spc="-10" dirty="0">
                <a:latin typeface="Calibri"/>
                <a:cs typeface="Calibri"/>
              </a:rPr>
              <a:t>как </a:t>
            </a:r>
            <a:r>
              <a:rPr sz="2000" spc="-5" dirty="0">
                <a:latin typeface="Calibri"/>
                <a:cs typeface="Calibri"/>
              </a:rPr>
              <a:t> универсальный </a:t>
            </a:r>
            <a:r>
              <a:rPr sz="2000" spc="-10" dirty="0">
                <a:latin typeface="Calibri"/>
                <a:cs typeface="Calibri"/>
              </a:rPr>
              <a:t>источник </a:t>
            </a:r>
            <a:r>
              <a:rPr sz="2000" spc="-4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данных </a:t>
            </a:r>
            <a:r>
              <a:rPr sz="2000" spc="-5" dirty="0">
                <a:latin typeface="Calibri"/>
                <a:cs typeface="Calibri"/>
              </a:rPr>
              <a:t>для </a:t>
            </a:r>
            <a:r>
              <a:rPr sz="2000" spc="-10" dirty="0">
                <a:latin typeface="Calibri"/>
                <a:cs typeface="Calibri"/>
              </a:rPr>
              <a:t>других 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приложений, </a:t>
            </a:r>
            <a:r>
              <a:rPr sz="2000" dirty="0">
                <a:latin typeface="Calibri"/>
                <a:cs typeface="Calibri"/>
              </a:rPr>
              <a:t>нам </a:t>
            </a:r>
            <a:r>
              <a:rPr sz="2000" spc="-5" dirty="0">
                <a:latin typeface="Calibri"/>
                <a:cs typeface="Calibri"/>
              </a:rPr>
              <a:t>нужно 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сделать </a:t>
            </a:r>
            <a:r>
              <a:rPr sz="2000" spc="-5" dirty="0">
                <a:latin typeface="Calibri"/>
                <a:cs typeface="Calibri"/>
              </a:rPr>
              <a:t>веб-сервис, 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который </a:t>
            </a:r>
            <a:r>
              <a:rPr sz="2000" spc="-10" dirty="0">
                <a:latin typeface="Calibri"/>
                <a:cs typeface="Calibri"/>
              </a:rPr>
              <a:t>предоставит 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нам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spc="-30" dirty="0">
                <a:latin typeface="Calibri"/>
                <a:cs typeface="Calibri"/>
              </a:rPr>
              <a:t>Web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API</a:t>
            </a:r>
            <a:endParaRPr sz="2000">
              <a:latin typeface="Calibri"/>
              <a:cs typeface="Calibri"/>
            </a:endParaRPr>
          </a:p>
          <a:p>
            <a:pPr marL="241300" marR="5080" indent="-228600">
              <a:lnSpc>
                <a:spcPct val="80700"/>
              </a:lnSpc>
              <a:spcBef>
                <a:spcPts val="969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000" spc="-35" dirty="0">
                <a:latin typeface="Calibri"/>
                <a:cs typeface="Calibri"/>
              </a:rPr>
              <a:t>Теперь </a:t>
            </a:r>
            <a:r>
              <a:rPr sz="2000" dirty="0">
                <a:latin typeface="Calibri"/>
                <a:cs typeface="Calibri"/>
              </a:rPr>
              <a:t>данные </a:t>
            </a:r>
            <a:r>
              <a:rPr sz="2000" spc="-5" dirty="0">
                <a:latin typeface="Calibri"/>
                <a:cs typeface="Calibri"/>
              </a:rPr>
              <a:t>мы </a:t>
            </a:r>
            <a:r>
              <a:rPr sz="2000" spc="-30" dirty="0">
                <a:latin typeface="Calibri"/>
                <a:cs typeface="Calibri"/>
              </a:rPr>
              <a:t>будем </a:t>
            </a:r>
            <a:r>
              <a:rPr sz="2000" spc="-44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получать </a:t>
            </a:r>
            <a:r>
              <a:rPr sz="2000" dirty="0">
                <a:latin typeface="Calibri"/>
                <a:cs typeface="Calibri"/>
              </a:rPr>
              <a:t>не </a:t>
            </a:r>
            <a:r>
              <a:rPr sz="2000" spc="-10" dirty="0">
                <a:latin typeface="Calibri"/>
                <a:cs typeface="Calibri"/>
              </a:rPr>
              <a:t>как </a:t>
            </a:r>
            <a:r>
              <a:rPr sz="2000" dirty="0">
                <a:latin typeface="Calibri"/>
                <a:cs typeface="Calibri"/>
              </a:rPr>
              <a:t>HTML, а 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структурированно </a:t>
            </a:r>
            <a:r>
              <a:rPr sz="2000" dirty="0">
                <a:latin typeface="Calibri"/>
                <a:cs typeface="Calibri"/>
              </a:rPr>
              <a:t>в 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формате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JSON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52779"/>
            <a:ext cx="167005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-10" dirty="0"/>
              <a:t>ViewSet</a:t>
            </a:r>
            <a:endParaRPr sz="40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72554" y="365125"/>
            <a:ext cx="5453000" cy="526054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372554" y="5876532"/>
            <a:ext cx="4635500" cy="88899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99607" y="1342100"/>
            <a:ext cx="4548230" cy="5150774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11124"/>
            <a:ext cx="284543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URL</a:t>
            </a:r>
            <a:r>
              <a:rPr spc="-80" dirty="0"/>
              <a:t> </a:t>
            </a:r>
            <a:r>
              <a:rPr spc="-10" dirty="0"/>
              <a:t>ViewSet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08502" y="1840048"/>
            <a:ext cx="8974996" cy="4262801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11124"/>
            <a:ext cx="66802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Go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1806955"/>
            <a:ext cx="3185160" cy="1955164"/>
          </a:xfrm>
          <a:prstGeom prst="rect">
            <a:avLst/>
          </a:prstGeom>
        </p:spPr>
        <p:txBody>
          <a:bodyPr vert="horz" wrap="square" lIns="0" tIns="51435" rIns="0" bIns="0" rtlCol="0">
            <a:spAutoFit/>
          </a:bodyPr>
          <a:lstStyle/>
          <a:p>
            <a:pPr marL="12700" marR="191770">
              <a:lnSpc>
                <a:spcPts val="2620"/>
              </a:lnSpc>
              <a:spcBef>
                <a:spcPts val="405"/>
              </a:spcBef>
            </a:pPr>
            <a:r>
              <a:rPr sz="2400" dirty="0">
                <a:latin typeface="Calibri"/>
                <a:cs typeface="Calibri"/>
              </a:rPr>
              <a:t>Для </a:t>
            </a:r>
            <a:r>
              <a:rPr sz="2400" spc="-5" dirty="0">
                <a:latin typeface="Calibri"/>
                <a:cs typeface="Calibri"/>
              </a:rPr>
              <a:t>Go </a:t>
            </a:r>
            <a:r>
              <a:rPr sz="2400" spc="-10" dirty="0">
                <a:latin typeface="Calibri"/>
                <a:cs typeface="Calibri"/>
              </a:rPr>
              <a:t>также 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необходимо</a:t>
            </a:r>
            <a:r>
              <a:rPr sz="2400" spc="-10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добавить:</a:t>
            </a:r>
            <a:endParaRPr sz="24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550"/>
              </a:spcBef>
              <a:buFont typeface="Arial MT"/>
              <a:buChar char="•"/>
              <a:tabLst>
                <a:tab pos="241300" algn="l"/>
              </a:tabLst>
            </a:pPr>
            <a:r>
              <a:rPr sz="2400" spc="-5" dirty="0">
                <a:latin typeface="Calibri"/>
                <a:cs typeface="Calibri"/>
              </a:rPr>
              <a:t>сериализацию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в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JSON</a:t>
            </a:r>
            <a:endParaRPr sz="2400">
              <a:latin typeface="Calibri"/>
              <a:cs typeface="Calibri"/>
            </a:endParaRPr>
          </a:p>
          <a:p>
            <a:pPr marL="241300" marR="5080" indent="-228600">
              <a:lnSpc>
                <a:spcPts val="2620"/>
              </a:lnSpc>
              <a:spcBef>
                <a:spcPts val="1025"/>
              </a:spcBef>
              <a:buFont typeface="Arial MT"/>
              <a:buChar char="•"/>
              <a:tabLst>
                <a:tab pos="241300" algn="l"/>
              </a:tabLst>
            </a:pPr>
            <a:r>
              <a:rPr sz="2400" spc="-5" dirty="0">
                <a:latin typeface="Calibri"/>
                <a:cs typeface="Calibri"/>
              </a:rPr>
              <a:t>обращение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к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БД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через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ORM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54356" y="1690688"/>
            <a:ext cx="7772400" cy="4160734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11124"/>
            <a:ext cx="551561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5" dirty="0"/>
              <a:t>Методы</a:t>
            </a:r>
            <a:r>
              <a:rPr spc="-15" dirty="0"/>
              <a:t> </a:t>
            </a:r>
            <a:r>
              <a:rPr dirty="0"/>
              <a:t>по</a:t>
            </a:r>
            <a:r>
              <a:rPr spc="-10" dirty="0"/>
              <a:t> </a:t>
            </a:r>
            <a:r>
              <a:rPr spc="-5" dirty="0"/>
              <a:t>вашей</a:t>
            </a:r>
            <a:r>
              <a:rPr spc="-15" dirty="0"/>
              <a:t> теме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1715516"/>
            <a:ext cx="2746375" cy="4204335"/>
          </a:xfrm>
          <a:prstGeom prst="rect">
            <a:avLst/>
          </a:prstGeom>
        </p:spPr>
        <p:txBody>
          <a:bodyPr vert="horz" wrap="square" lIns="0" tIns="1041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20"/>
              </a:spcBef>
            </a:pPr>
            <a:r>
              <a:rPr sz="2400" spc="-25" dirty="0">
                <a:latin typeface="Calibri"/>
                <a:cs typeface="Calibri"/>
              </a:rPr>
              <a:t>Услуги</a:t>
            </a:r>
            <a:endParaRPr sz="24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720"/>
              </a:spcBef>
              <a:buFont typeface="Arial MT"/>
              <a:buChar char="•"/>
              <a:tabLst>
                <a:tab pos="241300" algn="l"/>
              </a:tabLst>
            </a:pPr>
            <a:r>
              <a:rPr sz="2400" spc="-5" dirty="0">
                <a:latin typeface="Calibri"/>
                <a:cs typeface="Calibri"/>
              </a:rPr>
              <a:t>Список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услуг</a:t>
            </a:r>
            <a:endParaRPr sz="24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625"/>
              </a:spcBef>
              <a:buFont typeface="Arial MT"/>
              <a:buChar char="•"/>
              <a:tabLst>
                <a:tab pos="241300" algn="l"/>
              </a:tabLst>
            </a:pPr>
            <a:r>
              <a:rPr sz="2400" spc="-5" dirty="0">
                <a:latin typeface="Calibri"/>
                <a:cs typeface="Calibri"/>
              </a:rPr>
              <a:t>Добавление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услуги</a:t>
            </a:r>
            <a:endParaRPr sz="24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720"/>
              </a:spcBef>
              <a:buFont typeface="Arial MT"/>
              <a:buChar char="•"/>
              <a:tabLst>
                <a:tab pos="241300" algn="l"/>
              </a:tabLst>
            </a:pPr>
            <a:r>
              <a:rPr sz="2400" spc="-5" dirty="0">
                <a:latin typeface="Calibri"/>
                <a:cs typeface="Calibri"/>
              </a:rPr>
              <a:t>Получение</a:t>
            </a:r>
            <a:r>
              <a:rPr sz="2400" spc="-1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услуги</a:t>
            </a:r>
            <a:endParaRPr sz="2400">
              <a:latin typeface="Calibri"/>
              <a:cs typeface="Calibri"/>
            </a:endParaRPr>
          </a:p>
          <a:p>
            <a:pPr marL="241300" marR="362585" indent="-228600">
              <a:lnSpc>
                <a:spcPts val="2590"/>
              </a:lnSpc>
              <a:spcBef>
                <a:spcPts val="1045"/>
              </a:spcBef>
              <a:buFont typeface="Arial MT"/>
              <a:buChar char="•"/>
              <a:tabLst>
                <a:tab pos="241300" algn="l"/>
              </a:tabLst>
            </a:pPr>
            <a:r>
              <a:rPr sz="2400" spc="-40" dirty="0">
                <a:latin typeface="Calibri"/>
                <a:cs typeface="Calibri"/>
              </a:rPr>
              <a:t>Р</a:t>
            </a:r>
            <a:r>
              <a:rPr sz="2400" spc="-30" dirty="0">
                <a:latin typeface="Calibri"/>
                <a:cs typeface="Calibri"/>
              </a:rPr>
              <a:t>е</a:t>
            </a:r>
            <a:r>
              <a:rPr sz="2400" spc="-5" dirty="0">
                <a:latin typeface="Calibri"/>
                <a:cs typeface="Calibri"/>
              </a:rPr>
              <a:t>д</a:t>
            </a:r>
            <a:r>
              <a:rPr sz="2400" dirty="0">
                <a:latin typeface="Calibri"/>
                <a:cs typeface="Calibri"/>
              </a:rPr>
              <a:t>а</a:t>
            </a:r>
            <a:r>
              <a:rPr sz="2400" spc="-5" dirty="0">
                <a:latin typeface="Calibri"/>
                <a:cs typeface="Calibri"/>
              </a:rPr>
              <a:t>кт</a:t>
            </a:r>
            <a:r>
              <a:rPr sz="2400" dirty="0">
                <a:latin typeface="Calibri"/>
                <a:cs typeface="Calibri"/>
              </a:rPr>
              <a:t>ир</a:t>
            </a:r>
            <a:r>
              <a:rPr sz="2400" spc="-5" dirty="0">
                <a:latin typeface="Calibri"/>
                <a:cs typeface="Calibri"/>
              </a:rPr>
              <a:t>о</a:t>
            </a:r>
            <a:r>
              <a:rPr sz="2400" dirty="0">
                <a:latin typeface="Calibri"/>
                <a:cs typeface="Calibri"/>
              </a:rPr>
              <a:t>вание  </a:t>
            </a:r>
            <a:r>
              <a:rPr sz="2400" spc="-5" dirty="0">
                <a:latin typeface="Calibri"/>
                <a:cs typeface="Calibri"/>
              </a:rPr>
              <a:t>услуги</a:t>
            </a:r>
            <a:endParaRPr sz="24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685"/>
              </a:spcBef>
              <a:buFont typeface="Arial MT"/>
              <a:buChar char="•"/>
              <a:tabLst>
                <a:tab pos="241300" algn="l"/>
              </a:tabLst>
            </a:pPr>
            <a:r>
              <a:rPr sz="2400" spc="-30" dirty="0">
                <a:latin typeface="Calibri"/>
                <a:cs typeface="Calibri"/>
              </a:rPr>
              <a:t>Удаление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услуги</a:t>
            </a:r>
            <a:endParaRPr sz="2400">
              <a:latin typeface="Calibri"/>
              <a:cs typeface="Calibri"/>
            </a:endParaRPr>
          </a:p>
          <a:p>
            <a:pPr marL="241300" marR="5080" indent="-228600">
              <a:lnSpc>
                <a:spcPct val="90400"/>
              </a:lnSpc>
              <a:spcBef>
                <a:spcPts val="994"/>
              </a:spcBef>
              <a:buFont typeface="Arial MT"/>
              <a:buChar char="•"/>
              <a:tabLst>
                <a:tab pos="241300" algn="l"/>
              </a:tabLst>
            </a:pPr>
            <a:r>
              <a:rPr sz="2400" spc="-5" dirty="0">
                <a:latin typeface="Calibri"/>
                <a:cs typeface="Calibri"/>
              </a:rPr>
              <a:t>Добавление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услуги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в </a:t>
            </a:r>
            <a:r>
              <a:rPr sz="2400" spc="-5" dirty="0">
                <a:latin typeface="Calibri"/>
                <a:cs typeface="Calibri"/>
              </a:rPr>
              <a:t>последнюю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заявку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59119" y="1712468"/>
            <a:ext cx="2720975" cy="4204335"/>
          </a:xfrm>
          <a:prstGeom prst="rect">
            <a:avLst/>
          </a:prstGeom>
        </p:spPr>
        <p:txBody>
          <a:bodyPr vert="horz" wrap="square" lIns="0" tIns="1041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20"/>
              </a:spcBef>
            </a:pPr>
            <a:r>
              <a:rPr sz="2400" spc="-5" dirty="0">
                <a:latin typeface="Calibri"/>
                <a:cs typeface="Calibri"/>
              </a:rPr>
              <a:t>Заявки</a:t>
            </a:r>
            <a:endParaRPr sz="24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720"/>
              </a:spcBef>
              <a:buFont typeface="Arial MT"/>
              <a:buChar char="•"/>
              <a:tabLst>
                <a:tab pos="241300" algn="l"/>
              </a:tabLst>
            </a:pPr>
            <a:r>
              <a:rPr sz="2400" spc="-5" dirty="0">
                <a:latin typeface="Calibri"/>
                <a:cs typeface="Calibri"/>
              </a:rPr>
              <a:t>Список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заявок</a:t>
            </a:r>
            <a:endParaRPr sz="24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620"/>
              </a:spcBef>
              <a:buFont typeface="Arial MT"/>
              <a:buChar char="•"/>
              <a:tabLst>
                <a:tab pos="241300" algn="l"/>
              </a:tabLst>
            </a:pPr>
            <a:r>
              <a:rPr sz="2400" spc="-10" dirty="0">
                <a:latin typeface="Calibri"/>
                <a:cs typeface="Calibri"/>
              </a:rPr>
              <a:t>Получение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заявки</a:t>
            </a:r>
            <a:endParaRPr sz="2400">
              <a:latin typeface="Calibri"/>
              <a:cs typeface="Calibri"/>
            </a:endParaRPr>
          </a:p>
          <a:p>
            <a:pPr marL="241300" marR="338455" indent="-228600">
              <a:lnSpc>
                <a:spcPts val="2590"/>
              </a:lnSpc>
              <a:spcBef>
                <a:spcPts val="1050"/>
              </a:spcBef>
              <a:buFont typeface="Arial MT"/>
              <a:buChar char="•"/>
              <a:tabLst>
                <a:tab pos="241300" algn="l"/>
              </a:tabLst>
            </a:pPr>
            <a:r>
              <a:rPr sz="2400" spc="-40" dirty="0">
                <a:latin typeface="Calibri"/>
                <a:cs typeface="Calibri"/>
              </a:rPr>
              <a:t>Р</a:t>
            </a:r>
            <a:r>
              <a:rPr sz="2400" spc="-35" dirty="0">
                <a:latin typeface="Calibri"/>
                <a:cs typeface="Calibri"/>
              </a:rPr>
              <a:t>е</a:t>
            </a:r>
            <a:r>
              <a:rPr sz="2400" spc="-5" dirty="0">
                <a:latin typeface="Calibri"/>
                <a:cs typeface="Calibri"/>
              </a:rPr>
              <a:t>д</a:t>
            </a:r>
            <a:r>
              <a:rPr sz="2400" dirty="0">
                <a:latin typeface="Calibri"/>
                <a:cs typeface="Calibri"/>
              </a:rPr>
              <a:t>ак</a:t>
            </a:r>
            <a:r>
              <a:rPr sz="2400" spc="-10" dirty="0">
                <a:latin typeface="Calibri"/>
                <a:cs typeface="Calibri"/>
              </a:rPr>
              <a:t>т</a:t>
            </a:r>
            <a:r>
              <a:rPr sz="2400" dirty="0">
                <a:latin typeface="Calibri"/>
                <a:cs typeface="Calibri"/>
              </a:rPr>
              <a:t>ир</a:t>
            </a:r>
            <a:r>
              <a:rPr sz="2400" spc="-5" dirty="0">
                <a:latin typeface="Calibri"/>
                <a:cs typeface="Calibri"/>
              </a:rPr>
              <a:t>о</a:t>
            </a:r>
            <a:r>
              <a:rPr sz="2400" dirty="0">
                <a:latin typeface="Calibri"/>
                <a:cs typeface="Calibri"/>
              </a:rPr>
              <a:t>ва</a:t>
            </a:r>
            <a:r>
              <a:rPr sz="2400" spc="5" dirty="0">
                <a:latin typeface="Calibri"/>
                <a:cs typeface="Calibri"/>
              </a:rPr>
              <a:t>н</a:t>
            </a:r>
            <a:r>
              <a:rPr sz="2400" dirty="0">
                <a:latin typeface="Calibri"/>
                <a:cs typeface="Calibri"/>
              </a:rPr>
              <a:t>ие  </a:t>
            </a:r>
            <a:r>
              <a:rPr sz="2400" spc="-5" dirty="0">
                <a:latin typeface="Calibri"/>
                <a:cs typeface="Calibri"/>
              </a:rPr>
              <a:t>заявки</a:t>
            </a:r>
            <a:endParaRPr sz="2400">
              <a:latin typeface="Calibri"/>
              <a:cs typeface="Calibri"/>
            </a:endParaRPr>
          </a:p>
          <a:p>
            <a:pPr marL="241300" marR="5080" indent="-228600">
              <a:lnSpc>
                <a:spcPts val="2590"/>
              </a:lnSpc>
              <a:spcBef>
                <a:spcPts val="1010"/>
              </a:spcBef>
              <a:buFont typeface="Arial MT"/>
              <a:buChar char="•"/>
              <a:tabLst>
                <a:tab pos="241300" algn="l"/>
              </a:tabLst>
            </a:pPr>
            <a:r>
              <a:rPr sz="2400" spc="-5" dirty="0">
                <a:latin typeface="Calibri"/>
                <a:cs typeface="Calibri"/>
              </a:rPr>
              <a:t>Изменение </a:t>
            </a:r>
            <a:r>
              <a:rPr sz="2400" spc="-10" dirty="0">
                <a:latin typeface="Calibri"/>
                <a:cs typeface="Calibri"/>
              </a:rPr>
              <a:t>статуса </a:t>
            </a:r>
            <a:r>
              <a:rPr sz="2400" spc="-53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создателем</a:t>
            </a:r>
            <a:endParaRPr sz="2400">
              <a:latin typeface="Calibri"/>
              <a:cs typeface="Calibri"/>
            </a:endParaRPr>
          </a:p>
          <a:p>
            <a:pPr marL="241300" marR="5080" indent="-228600">
              <a:lnSpc>
                <a:spcPts val="2620"/>
              </a:lnSpc>
              <a:spcBef>
                <a:spcPts val="990"/>
              </a:spcBef>
              <a:buFont typeface="Arial MT"/>
              <a:buChar char="•"/>
              <a:tabLst>
                <a:tab pos="241300" algn="l"/>
              </a:tabLst>
            </a:pPr>
            <a:r>
              <a:rPr sz="2400" spc="-5" dirty="0">
                <a:latin typeface="Calibri"/>
                <a:cs typeface="Calibri"/>
              </a:rPr>
              <a:t>Изменение </a:t>
            </a:r>
            <a:r>
              <a:rPr sz="2400" spc="-10" dirty="0">
                <a:latin typeface="Calibri"/>
                <a:cs typeface="Calibri"/>
              </a:rPr>
              <a:t>статуса </a:t>
            </a:r>
            <a:r>
              <a:rPr sz="2400" spc="-53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модератором</a:t>
            </a:r>
            <a:endParaRPr sz="24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670"/>
              </a:spcBef>
              <a:buFont typeface="Arial MT"/>
              <a:buChar char="•"/>
              <a:tabLst>
                <a:tab pos="241300" algn="l"/>
              </a:tabLst>
            </a:pPr>
            <a:r>
              <a:rPr sz="2400" spc="-30" dirty="0">
                <a:latin typeface="Calibri"/>
                <a:cs typeface="Calibri"/>
              </a:rPr>
              <a:t>Удаление </a:t>
            </a:r>
            <a:r>
              <a:rPr sz="2400" spc="-5" dirty="0">
                <a:latin typeface="Calibri"/>
                <a:cs typeface="Calibri"/>
              </a:rPr>
              <a:t>заявки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201299" y="1712468"/>
            <a:ext cx="2428240" cy="2043430"/>
          </a:xfrm>
          <a:prstGeom prst="rect">
            <a:avLst/>
          </a:prstGeom>
        </p:spPr>
        <p:txBody>
          <a:bodyPr vert="horz" wrap="square" lIns="0" tIns="1041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20"/>
              </a:spcBef>
            </a:pPr>
            <a:r>
              <a:rPr sz="2400" dirty="0">
                <a:latin typeface="Calibri"/>
                <a:cs typeface="Calibri"/>
              </a:rPr>
              <a:t>м-м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через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2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id</a:t>
            </a:r>
            <a:endParaRPr sz="24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720"/>
              </a:spcBef>
              <a:buFont typeface="Arial MT"/>
              <a:buChar char="•"/>
              <a:tabLst>
                <a:tab pos="241300" algn="l"/>
              </a:tabLst>
            </a:pPr>
            <a:r>
              <a:rPr sz="2400" spc="-30" dirty="0">
                <a:latin typeface="Calibri"/>
                <a:cs typeface="Calibri"/>
              </a:rPr>
              <a:t>Удаление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из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м-м</a:t>
            </a:r>
            <a:endParaRPr sz="2400">
              <a:latin typeface="Calibri"/>
              <a:cs typeface="Calibri"/>
            </a:endParaRPr>
          </a:p>
          <a:p>
            <a:pPr marL="241300" marR="183515" indent="-228600">
              <a:lnSpc>
                <a:spcPts val="2590"/>
              </a:lnSpc>
              <a:spcBef>
                <a:spcPts val="950"/>
              </a:spcBef>
              <a:buFont typeface="Arial MT"/>
              <a:buChar char="•"/>
              <a:tabLst>
                <a:tab pos="241300" algn="l"/>
              </a:tabLst>
            </a:pPr>
            <a:r>
              <a:rPr sz="2400" spc="-5" dirty="0">
                <a:latin typeface="Calibri"/>
                <a:cs typeface="Calibri"/>
              </a:rPr>
              <a:t>Изменение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количества, </a:t>
            </a:r>
            <a:r>
              <a:rPr sz="2400" spc="-5" dirty="0">
                <a:latin typeface="Calibri"/>
                <a:cs typeface="Calibri"/>
              </a:rPr>
              <a:t> значения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в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м-м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662370" y="4019803"/>
            <a:ext cx="2386330" cy="1842135"/>
          </a:xfrm>
          <a:prstGeom prst="rect">
            <a:avLst/>
          </a:prstGeom>
        </p:spPr>
        <p:txBody>
          <a:bodyPr vert="horz" wrap="square" lIns="0" tIns="1041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20"/>
              </a:spcBef>
            </a:pPr>
            <a:r>
              <a:rPr sz="2400" dirty="0">
                <a:latin typeface="Calibri"/>
                <a:cs typeface="Calibri"/>
              </a:rPr>
              <a:t>Для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5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лабы</a:t>
            </a:r>
            <a:endParaRPr sz="24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720"/>
              </a:spcBef>
              <a:buFont typeface="Arial MT"/>
              <a:buChar char="•"/>
              <a:tabLst>
                <a:tab pos="241300" algn="l"/>
              </a:tabLst>
            </a:pPr>
            <a:r>
              <a:rPr sz="2400" spc="-5" dirty="0">
                <a:latin typeface="Calibri"/>
                <a:cs typeface="Calibri"/>
              </a:rPr>
              <a:t>Регистрация</a:t>
            </a:r>
            <a:endParaRPr sz="24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625"/>
              </a:spcBef>
              <a:buFont typeface="Arial MT"/>
              <a:buChar char="•"/>
              <a:tabLst>
                <a:tab pos="241300" algn="l"/>
              </a:tabLst>
            </a:pPr>
            <a:r>
              <a:rPr sz="2400" spc="-80" dirty="0">
                <a:latin typeface="Calibri"/>
                <a:cs typeface="Calibri"/>
              </a:rPr>
              <a:t>А</a:t>
            </a:r>
            <a:r>
              <a:rPr sz="2400" dirty="0">
                <a:latin typeface="Calibri"/>
                <a:cs typeface="Calibri"/>
              </a:rPr>
              <a:t>у</a:t>
            </a:r>
            <a:r>
              <a:rPr sz="2400" spc="-20" dirty="0">
                <a:latin typeface="Calibri"/>
                <a:cs typeface="Calibri"/>
              </a:rPr>
              <a:t>т</a:t>
            </a:r>
            <a:r>
              <a:rPr sz="2400" spc="5" dirty="0">
                <a:latin typeface="Calibri"/>
                <a:cs typeface="Calibri"/>
              </a:rPr>
              <a:t>ен</a:t>
            </a:r>
            <a:r>
              <a:rPr sz="2400" spc="-5" dirty="0">
                <a:latin typeface="Calibri"/>
                <a:cs typeface="Calibri"/>
              </a:rPr>
              <a:t>т</a:t>
            </a:r>
            <a:r>
              <a:rPr sz="2400" dirty="0">
                <a:latin typeface="Calibri"/>
                <a:cs typeface="Calibri"/>
              </a:rPr>
              <a:t>ифи</a:t>
            </a:r>
            <a:r>
              <a:rPr sz="2400" spc="-40" dirty="0">
                <a:latin typeface="Calibri"/>
                <a:cs typeface="Calibri"/>
              </a:rPr>
              <a:t>к</a:t>
            </a:r>
            <a:r>
              <a:rPr sz="2400" spc="-5" dirty="0">
                <a:latin typeface="Calibri"/>
                <a:cs typeface="Calibri"/>
              </a:rPr>
              <a:t>а</a:t>
            </a:r>
            <a:r>
              <a:rPr sz="2400" dirty="0">
                <a:latin typeface="Calibri"/>
                <a:cs typeface="Calibri"/>
              </a:rPr>
              <a:t>ция</a:t>
            </a:r>
            <a:endParaRPr sz="24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720"/>
              </a:spcBef>
              <a:buFont typeface="Arial MT"/>
              <a:buChar char="•"/>
              <a:tabLst>
                <a:tab pos="241300" algn="l"/>
              </a:tabLst>
            </a:pPr>
            <a:r>
              <a:rPr sz="2400" spc="-5" dirty="0">
                <a:latin typeface="Calibri"/>
                <a:cs typeface="Calibri"/>
              </a:rPr>
              <a:t>Деавторизация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" y="3544877"/>
            <a:ext cx="7191907" cy="320096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611124"/>
            <a:ext cx="901382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Сервис-ориентированная</a:t>
            </a:r>
            <a:r>
              <a:rPr spc="10" dirty="0"/>
              <a:t> </a:t>
            </a:r>
            <a:r>
              <a:rPr spc="-5" dirty="0"/>
              <a:t>архитектура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4326890" marR="5080" indent="-228600">
              <a:lnSpc>
                <a:spcPct val="90000"/>
              </a:lnSpc>
              <a:spcBef>
                <a:spcPts val="340"/>
              </a:spcBef>
              <a:buFont typeface="Arial MT"/>
              <a:buChar char="•"/>
              <a:tabLst>
                <a:tab pos="4326255" algn="l"/>
                <a:tab pos="4326890" algn="l"/>
              </a:tabLst>
            </a:pPr>
            <a:r>
              <a:rPr b="1" spc="-10" dirty="0">
                <a:latin typeface="Calibri"/>
                <a:cs typeface="Calibri"/>
              </a:rPr>
              <a:t>Се</a:t>
            </a:r>
            <a:r>
              <a:rPr sz="3000" b="1" spc="-15" baseline="1388" dirty="0">
                <a:latin typeface="Calibri"/>
                <a:cs typeface="Calibri"/>
              </a:rPr>
              <a:t>́</a:t>
            </a:r>
            <a:r>
              <a:rPr sz="2000" b="1" spc="-10" dirty="0">
                <a:latin typeface="Calibri"/>
                <a:cs typeface="Calibri"/>
              </a:rPr>
              <a:t>рвис-ориенти</a:t>
            </a:r>
            <a:r>
              <a:rPr sz="3000" b="1" spc="-15" baseline="1388" dirty="0">
                <a:latin typeface="Calibri"/>
                <a:cs typeface="Calibri"/>
              </a:rPr>
              <a:t>́</a:t>
            </a:r>
            <a:r>
              <a:rPr sz="2000" b="1" spc="-10" dirty="0">
                <a:latin typeface="Calibri"/>
                <a:cs typeface="Calibri"/>
              </a:rPr>
              <a:t>рованная</a:t>
            </a:r>
            <a:r>
              <a:rPr sz="2000" b="1" spc="20" dirty="0">
                <a:latin typeface="Calibri"/>
                <a:cs typeface="Calibri"/>
              </a:rPr>
              <a:t> </a:t>
            </a:r>
            <a:r>
              <a:rPr sz="2000" b="1" spc="-5" dirty="0">
                <a:latin typeface="Calibri"/>
                <a:cs typeface="Calibri"/>
              </a:rPr>
              <a:t>архитектура</a:t>
            </a:r>
            <a:r>
              <a:rPr sz="2000" b="1" spc="20" dirty="0">
                <a:latin typeface="Calibri"/>
                <a:cs typeface="Calibri"/>
              </a:rPr>
              <a:t> </a:t>
            </a:r>
            <a:r>
              <a:rPr sz="2000" spc="-10" dirty="0"/>
              <a:t>(СОА,</a:t>
            </a:r>
            <a:r>
              <a:rPr sz="2000" spc="15" dirty="0"/>
              <a:t> </a:t>
            </a:r>
            <a:r>
              <a:rPr sz="2000" spc="-20" dirty="0"/>
              <a:t>англ.</a:t>
            </a:r>
            <a:r>
              <a:rPr sz="2000" spc="20" dirty="0"/>
              <a:t> </a:t>
            </a:r>
            <a:r>
              <a:rPr sz="2000" spc="-5" dirty="0"/>
              <a:t>service-oriented </a:t>
            </a:r>
            <a:r>
              <a:rPr sz="2000" dirty="0"/>
              <a:t> </a:t>
            </a:r>
            <a:r>
              <a:rPr sz="2000" spc="-10" dirty="0"/>
              <a:t>architecture-</a:t>
            </a:r>
            <a:r>
              <a:rPr sz="2000" spc="5" dirty="0"/>
              <a:t> </a:t>
            </a:r>
            <a:r>
              <a:rPr sz="2000" spc="-5" dirty="0"/>
              <a:t>SOA)</a:t>
            </a:r>
            <a:r>
              <a:rPr sz="2000" spc="15" dirty="0"/>
              <a:t> </a:t>
            </a:r>
            <a:r>
              <a:rPr sz="2000" dirty="0"/>
              <a:t>—</a:t>
            </a:r>
            <a:r>
              <a:rPr sz="2000" spc="10" dirty="0"/>
              <a:t> </a:t>
            </a:r>
            <a:r>
              <a:rPr sz="2000" spc="-20" dirty="0"/>
              <a:t>модульный</a:t>
            </a:r>
            <a:r>
              <a:rPr sz="2000" spc="-5" dirty="0"/>
              <a:t> </a:t>
            </a:r>
            <a:r>
              <a:rPr sz="2000" spc="-25" dirty="0"/>
              <a:t>подход</a:t>
            </a:r>
            <a:r>
              <a:rPr sz="2000" spc="5" dirty="0"/>
              <a:t> </a:t>
            </a:r>
            <a:r>
              <a:rPr sz="2000" dirty="0"/>
              <a:t>к</a:t>
            </a:r>
            <a:r>
              <a:rPr sz="2000" spc="5" dirty="0"/>
              <a:t> </a:t>
            </a:r>
            <a:r>
              <a:rPr sz="2000" spc="-10" dirty="0"/>
              <a:t>разработке</a:t>
            </a:r>
            <a:r>
              <a:rPr sz="2000" spc="15" dirty="0"/>
              <a:t> </a:t>
            </a:r>
            <a:r>
              <a:rPr sz="2000" spc="-10" dirty="0"/>
              <a:t>программного </a:t>
            </a:r>
            <a:r>
              <a:rPr sz="2000" spc="-440" dirty="0"/>
              <a:t> </a:t>
            </a:r>
            <a:r>
              <a:rPr sz="2000" spc="-5" dirty="0"/>
              <a:t>обеспечения, </a:t>
            </a:r>
            <a:r>
              <a:rPr sz="2000" spc="-10" dirty="0"/>
              <a:t>базирующийся</a:t>
            </a:r>
            <a:r>
              <a:rPr sz="2000" dirty="0"/>
              <a:t> на</a:t>
            </a:r>
            <a:r>
              <a:rPr sz="2000" spc="5" dirty="0"/>
              <a:t> </a:t>
            </a:r>
            <a:r>
              <a:rPr sz="2000" spc="-5" dirty="0"/>
              <a:t>обеспечении </a:t>
            </a:r>
            <a:r>
              <a:rPr sz="2000" spc="-15" dirty="0"/>
              <a:t>удаленного</a:t>
            </a:r>
            <a:r>
              <a:rPr sz="2000" spc="-5" dirty="0"/>
              <a:t> по </a:t>
            </a:r>
            <a:r>
              <a:rPr sz="2000" dirty="0"/>
              <a:t> </a:t>
            </a:r>
            <a:r>
              <a:rPr sz="2000" spc="-5" dirty="0"/>
              <a:t>стандартизированным</a:t>
            </a:r>
            <a:r>
              <a:rPr sz="2000" dirty="0"/>
              <a:t> </a:t>
            </a:r>
            <a:r>
              <a:rPr sz="2000" spc="-15" dirty="0"/>
              <a:t>протоколам</a:t>
            </a:r>
            <a:r>
              <a:rPr sz="2000" spc="420" dirty="0"/>
              <a:t> </a:t>
            </a:r>
            <a:r>
              <a:rPr sz="2000" spc="-5" dirty="0"/>
              <a:t>использования </a:t>
            </a:r>
            <a:r>
              <a:rPr sz="2000" dirty="0"/>
              <a:t> </a:t>
            </a:r>
            <a:r>
              <a:rPr sz="2000" spc="-10" dirty="0"/>
              <a:t>распределённых,</a:t>
            </a:r>
            <a:r>
              <a:rPr sz="2000" spc="10" dirty="0"/>
              <a:t> </a:t>
            </a:r>
            <a:r>
              <a:rPr sz="2000" dirty="0"/>
              <a:t>слабо</a:t>
            </a:r>
            <a:r>
              <a:rPr sz="2000" spc="5" dirty="0"/>
              <a:t> </a:t>
            </a:r>
            <a:r>
              <a:rPr sz="2000" spc="-5" dirty="0"/>
              <a:t>связанных</a:t>
            </a:r>
            <a:r>
              <a:rPr sz="2000" spc="5" dirty="0"/>
              <a:t> </a:t>
            </a:r>
            <a:r>
              <a:rPr sz="2000" spc="-10" dirty="0"/>
              <a:t>легко</a:t>
            </a:r>
            <a:r>
              <a:rPr sz="2000" spc="5" dirty="0"/>
              <a:t> </a:t>
            </a:r>
            <a:r>
              <a:rPr sz="2000" spc="-5" dirty="0"/>
              <a:t>заменяемых</a:t>
            </a:r>
            <a:r>
              <a:rPr sz="2000" spc="5" dirty="0"/>
              <a:t> </a:t>
            </a:r>
            <a:r>
              <a:rPr sz="2000" spc="-10" dirty="0"/>
              <a:t>компонентов </a:t>
            </a:r>
            <a:r>
              <a:rPr sz="2000" spc="-5" dirty="0"/>
              <a:t> (сервисов)</a:t>
            </a:r>
            <a:r>
              <a:rPr sz="2000" dirty="0"/>
              <a:t> со</a:t>
            </a:r>
            <a:r>
              <a:rPr sz="2000" spc="-10" dirty="0"/>
              <a:t> </a:t>
            </a:r>
            <a:r>
              <a:rPr sz="2000" spc="-5" dirty="0"/>
              <a:t>стандартизированными</a:t>
            </a:r>
            <a:r>
              <a:rPr sz="2000" spc="-10" dirty="0"/>
              <a:t> </a:t>
            </a:r>
            <a:r>
              <a:rPr sz="2000" spc="-5" dirty="0"/>
              <a:t>интерфейсами.</a:t>
            </a:r>
            <a:endParaRPr sz="2000">
              <a:latin typeface="Calibri"/>
              <a:cs typeface="Calibri"/>
            </a:endParaRPr>
          </a:p>
          <a:p>
            <a:pPr marL="4326890" marR="622300" indent="-228600">
              <a:lnSpc>
                <a:spcPts val="2180"/>
              </a:lnSpc>
              <a:spcBef>
                <a:spcPts val="1070"/>
              </a:spcBef>
              <a:buFont typeface="Arial MT"/>
              <a:buChar char="•"/>
              <a:tabLst>
                <a:tab pos="4326255" algn="l"/>
                <a:tab pos="4326890" algn="l"/>
              </a:tabLst>
            </a:pPr>
            <a:r>
              <a:rPr spc="-10" dirty="0"/>
              <a:t>Системы</a:t>
            </a:r>
            <a:r>
              <a:rPr spc="10" dirty="0"/>
              <a:t> </a:t>
            </a:r>
            <a:r>
              <a:rPr spc="-5" dirty="0"/>
              <a:t>могут</a:t>
            </a:r>
            <a:r>
              <a:rPr dirty="0"/>
              <a:t> </a:t>
            </a:r>
            <a:r>
              <a:rPr spc="-10" dirty="0"/>
              <a:t>взаимодействовать</a:t>
            </a:r>
            <a:r>
              <a:rPr dirty="0"/>
              <a:t> </a:t>
            </a:r>
            <a:r>
              <a:rPr spc="-10" dirty="0"/>
              <a:t>друг</a:t>
            </a:r>
            <a:r>
              <a:rPr spc="-5" dirty="0"/>
              <a:t> </a:t>
            </a:r>
            <a:r>
              <a:rPr dirty="0"/>
              <a:t>с</a:t>
            </a:r>
            <a:r>
              <a:rPr spc="10" dirty="0"/>
              <a:t> </a:t>
            </a:r>
            <a:r>
              <a:rPr spc="-10" dirty="0"/>
              <a:t>другом.</a:t>
            </a:r>
            <a:r>
              <a:rPr spc="-5" dirty="0"/>
              <a:t> </a:t>
            </a:r>
            <a:r>
              <a:rPr dirty="0"/>
              <a:t>Ранее</a:t>
            </a:r>
            <a:r>
              <a:rPr spc="5" dirty="0"/>
              <a:t> </a:t>
            </a:r>
            <a:r>
              <a:rPr spc="-20" dirty="0"/>
              <a:t>могли </a:t>
            </a:r>
            <a:r>
              <a:rPr spc="-434" dirty="0"/>
              <a:t> </a:t>
            </a:r>
            <a:r>
              <a:rPr spc="-5" dirty="0"/>
              <a:t>через DB-линки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27385" y="1953571"/>
            <a:ext cx="5864614" cy="37229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611124"/>
            <a:ext cx="699579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Микросервисная</a:t>
            </a:r>
            <a:r>
              <a:rPr spc="-35" dirty="0"/>
              <a:t> </a:t>
            </a:r>
            <a:r>
              <a:rPr spc="-15" dirty="0"/>
              <a:t>архитектура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16941" y="1756155"/>
            <a:ext cx="420433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b="1" spc="-5" dirty="0">
                <a:latin typeface="Calibri"/>
                <a:cs typeface="Calibri"/>
              </a:rPr>
              <a:t>Микросервисная</a:t>
            </a:r>
            <a:r>
              <a:rPr sz="2200" b="1" spc="-10" dirty="0">
                <a:latin typeface="Calibri"/>
                <a:cs typeface="Calibri"/>
              </a:rPr>
              <a:t> архитектура</a:t>
            </a:r>
            <a:r>
              <a:rPr sz="2200" b="1" spc="-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—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45541" y="1984755"/>
            <a:ext cx="4083685" cy="601980"/>
          </a:xfrm>
          <a:prstGeom prst="rect">
            <a:avLst/>
          </a:prstGeom>
        </p:spPr>
        <p:txBody>
          <a:bodyPr vert="horz" wrap="square" lIns="0" tIns="107315" rIns="0" bIns="0" rtlCol="0">
            <a:spAutoFit/>
          </a:bodyPr>
          <a:lstStyle/>
          <a:p>
            <a:pPr marL="12700" marR="5080">
              <a:lnSpc>
                <a:spcPct val="71800"/>
              </a:lnSpc>
              <a:spcBef>
                <a:spcPts val="845"/>
              </a:spcBef>
            </a:pPr>
            <a:r>
              <a:rPr sz="2200" spc="-5" dirty="0">
                <a:latin typeface="Calibri"/>
                <a:cs typeface="Calibri"/>
              </a:rPr>
              <a:t>вариант сервис-ориентированной </a:t>
            </a:r>
            <a:r>
              <a:rPr sz="2200" spc="-49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архитектуры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программного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45541" y="2454147"/>
            <a:ext cx="380492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-5" dirty="0">
                <a:latin typeface="Calibri"/>
                <a:cs typeface="Calibri"/>
              </a:rPr>
              <a:t>обеспечения,</a:t>
            </a:r>
            <a:r>
              <a:rPr sz="2200" spc="-2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направленный</a:t>
            </a:r>
            <a:r>
              <a:rPr sz="2200" spc="-2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на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45541" y="2697988"/>
            <a:ext cx="3700779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-10" dirty="0">
                <a:latin typeface="Calibri"/>
                <a:cs typeface="Calibri"/>
              </a:rPr>
              <a:t>взаимодействие</a:t>
            </a:r>
            <a:r>
              <a:rPr sz="2200" spc="-3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насколько</a:t>
            </a:r>
            <a:r>
              <a:rPr sz="2200" spc="-35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это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45541" y="2926588"/>
            <a:ext cx="346392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-10" dirty="0">
                <a:latin typeface="Calibri"/>
                <a:cs typeface="Calibri"/>
              </a:rPr>
              <a:t>возможно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небольших, </a:t>
            </a:r>
            <a:r>
              <a:rPr sz="2200" spc="-5" dirty="0">
                <a:latin typeface="Calibri"/>
                <a:cs typeface="Calibri"/>
              </a:rPr>
              <a:t>слабо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45541" y="3167379"/>
            <a:ext cx="376809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-10" dirty="0">
                <a:latin typeface="Calibri"/>
                <a:cs typeface="Calibri"/>
              </a:rPr>
              <a:t>связанных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и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легко </a:t>
            </a:r>
            <a:r>
              <a:rPr sz="2200" spc="-5" dirty="0">
                <a:latin typeface="Calibri"/>
                <a:cs typeface="Calibri"/>
              </a:rPr>
              <a:t>изменяемых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145541" y="3395979"/>
            <a:ext cx="3288029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-25" dirty="0">
                <a:latin typeface="Calibri"/>
                <a:cs typeface="Calibri"/>
              </a:rPr>
              <a:t>модулей</a:t>
            </a:r>
            <a:r>
              <a:rPr sz="2200" spc="-3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—</a:t>
            </a:r>
            <a:r>
              <a:rPr sz="2200" spc="-3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микросервисов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16941" y="3764788"/>
            <a:ext cx="431038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35" dirty="0">
                <a:latin typeface="Calibri"/>
                <a:cs typeface="Calibri"/>
              </a:rPr>
              <a:t>Теперь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каждая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система состоит </a:t>
            </a:r>
            <a:r>
              <a:rPr sz="2200" spc="-5" dirty="0">
                <a:latin typeface="Calibri"/>
                <a:cs typeface="Calibri"/>
              </a:rPr>
              <a:t>из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145541" y="3993388"/>
            <a:ext cx="428371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-25" dirty="0">
                <a:latin typeface="Calibri"/>
                <a:cs typeface="Calibri"/>
              </a:rPr>
              <a:t>отдельных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сервисов,</a:t>
            </a:r>
            <a:r>
              <a:rPr sz="2200" spc="-10" dirty="0">
                <a:latin typeface="Calibri"/>
                <a:cs typeface="Calibri"/>
              </a:rPr>
              <a:t> выполняющих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16941" y="4215891"/>
            <a:ext cx="4540250" cy="1330325"/>
          </a:xfrm>
          <a:prstGeom prst="rect">
            <a:avLst/>
          </a:prstGeom>
        </p:spPr>
        <p:txBody>
          <a:bodyPr vert="horz" wrap="square" lIns="0" tIns="31114" rIns="0" bIns="0" rtlCol="0">
            <a:spAutoFit/>
          </a:bodyPr>
          <a:lstStyle/>
          <a:p>
            <a:pPr marL="241300">
              <a:lnSpc>
                <a:spcPct val="100000"/>
              </a:lnSpc>
              <a:spcBef>
                <a:spcPts val="244"/>
              </a:spcBef>
            </a:pPr>
            <a:r>
              <a:rPr sz="2200" spc="-10" dirty="0">
                <a:latin typeface="Calibri"/>
                <a:cs typeface="Calibri"/>
              </a:rPr>
              <a:t>самостоятельную</a:t>
            </a:r>
            <a:r>
              <a:rPr sz="2200" spc="-2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бизнес-функцию</a:t>
            </a:r>
            <a:endParaRPr sz="2200">
              <a:latin typeface="Calibri"/>
              <a:cs typeface="Calibri"/>
            </a:endParaRPr>
          </a:p>
          <a:p>
            <a:pPr marL="241300" marR="5080" indent="-228600">
              <a:lnSpc>
                <a:spcPct val="72700"/>
              </a:lnSpc>
              <a:spcBef>
                <a:spcPts val="86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latin typeface="Calibri"/>
                <a:cs typeface="Calibri"/>
              </a:rPr>
              <a:t>Например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можно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разделить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услуги, </a:t>
            </a:r>
            <a:r>
              <a:rPr sz="2200" spc="-484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заявки </a:t>
            </a:r>
            <a:r>
              <a:rPr sz="2200" dirty="0">
                <a:latin typeface="Calibri"/>
                <a:cs typeface="Calibri"/>
              </a:rPr>
              <a:t>и </a:t>
            </a:r>
            <a:r>
              <a:rPr sz="2200" spc="-10" dirty="0">
                <a:latin typeface="Calibri"/>
                <a:cs typeface="Calibri"/>
              </a:rPr>
              <a:t>авторизацию</a:t>
            </a:r>
            <a:endParaRPr sz="22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14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latin typeface="Calibri"/>
                <a:cs typeface="Calibri"/>
              </a:rPr>
              <a:t>Получила</a:t>
            </a:r>
            <a:r>
              <a:rPr sz="2200" spc="-3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распространение</a:t>
            </a:r>
            <a:r>
              <a:rPr sz="2200" spc="-2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в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145541" y="5425947"/>
            <a:ext cx="381762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-10" dirty="0">
                <a:latin typeface="Calibri"/>
                <a:cs typeface="Calibri"/>
              </a:rPr>
              <a:t>середине</a:t>
            </a:r>
            <a:r>
              <a:rPr sz="2200" spc="-5" dirty="0">
                <a:latin typeface="Calibri"/>
                <a:cs typeface="Calibri"/>
              </a:rPr>
              <a:t> 2010-х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spc="-25" dirty="0">
                <a:latin typeface="Calibri"/>
                <a:cs typeface="Calibri"/>
              </a:rPr>
              <a:t>годов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в</a:t>
            </a:r>
            <a:r>
              <a:rPr sz="2200" spc="-10" dirty="0">
                <a:latin typeface="Calibri"/>
                <a:cs typeface="Calibri"/>
              </a:rPr>
              <a:t> связи </a:t>
            </a:r>
            <a:r>
              <a:rPr sz="2200" dirty="0">
                <a:latin typeface="Calibri"/>
                <a:cs typeface="Calibri"/>
              </a:rPr>
              <a:t>с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145541" y="5654547"/>
            <a:ext cx="3185160" cy="604520"/>
          </a:xfrm>
          <a:prstGeom prst="rect">
            <a:avLst/>
          </a:prstGeom>
        </p:spPr>
        <p:txBody>
          <a:bodyPr vert="horz" wrap="square" lIns="0" tIns="104139" rIns="0" bIns="0" rtlCol="0">
            <a:spAutoFit/>
          </a:bodyPr>
          <a:lstStyle/>
          <a:p>
            <a:pPr marL="12700" marR="5080">
              <a:lnSpc>
                <a:spcPct val="72700"/>
              </a:lnSpc>
              <a:spcBef>
                <a:spcPts val="819"/>
              </a:spcBef>
            </a:pPr>
            <a:r>
              <a:rPr sz="2200" spc="-10" dirty="0">
                <a:latin typeface="Calibri"/>
                <a:cs typeface="Calibri"/>
              </a:rPr>
              <a:t>развитием </a:t>
            </a:r>
            <a:r>
              <a:rPr sz="2200" spc="-5" dirty="0">
                <a:latin typeface="Calibri"/>
                <a:cs typeface="Calibri"/>
              </a:rPr>
              <a:t>практик </a:t>
            </a:r>
            <a:r>
              <a:rPr sz="2200" spc="-10" dirty="0">
                <a:latin typeface="Calibri"/>
                <a:cs typeface="Calibri"/>
              </a:rPr>
              <a:t>гибкой </a:t>
            </a:r>
            <a:r>
              <a:rPr sz="2200" spc="-484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разработки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и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DevOps</a:t>
            </a:r>
            <a:endParaRPr sz="2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11124"/>
            <a:ext cx="650811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Инструменты</a:t>
            </a:r>
            <a:r>
              <a:rPr dirty="0"/>
              <a:t> </a:t>
            </a:r>
            <a:r>
              <a:rPr spc="-5" dirty="0"/>
              <a:t>тестирования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1716532"/>
            <a:ext cx="1581150" cy="2067560"/>
          </a:xfrm>
          <a:prstGeom prst="rect">
            <a:avLst/>
          </a:prstGeom>
        </p:spPr>
        <p:txBody>
          <a:bodyPr vert="horz" wrap="square" lIns="0" tIns="9144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20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spc="-20" dirty="0">
                <a:latin typeface="Calibri"/>
                <a:cs typeface="Calibri"/>
              </a:rPr>
              <a:t>Postman</a:t>
            </a:r>
            <a:endParaRPr sz="28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625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spc="-5" dirty="0">
                <a:latin typeface="Calibri"/>
                <a:cs typeface="Calibri"/>
              </a:rPr>
              <a:t>Insomnia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Font typeface="Arial MT"/>
              <a:buChar char="•"/>
            </a:pPr>
            <a:endParaRPr sz="385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buFont typeface="Arial MT"/>
              <a:buChar char="•"/>
              <a:tabLst>
                <a:tab pos="241300" algn="l"/>
              </a:tabLst>
            </a:pPr>
            <a:r>
              <a:rPr sz="2800" spc="-10" dirty="0">
                <a:latin typeface="Calibri"/>
                <a:cs typeface="Calibri"/>
              </a:rPr>
              <a:t>Swagger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68282" y="1466718"/>
            <a:ext cx="7912240" cy="5231969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11124"/>
            <a:ext cx="191516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0" dirty="0"/>
              <a:t>S</a:t>
            </a:r>
            <a:r>
              <a:rPr spc="-55" dirty="0"/>
              <a:t>w</a:t>
            </a:r>
            <a:r>
              <a:rPr dirty="0"/>
              <a:t>a</a:t>
            </a:r>
            <a:r>
              <a:rPr spc="40" dirty="0"/>
              <a:t>g</a:t>
            </a:r>
            <a:r>
              <a:rPr spc="-35" dirty="0"/>
              <a:t>g</a:t>
            </a:r>
            <a:r>
              <a:rPr dirty="0"/>
              <a:t>er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1727708"/>
            <a:ext cx="10128250" cy="659765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34"/>
              </a:spcBef>
            </a:pPr>
            <a:r>
              <a:rPr sz="1800" spc="-5" dirty="0">
                <a:latin typeface="Calibri"/>
                <a:cs typeface="Calibri"/>
              </a:rPr>
              <a:t>Developing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APIs</a:t>
            </a:r>
            <a:endParaRPr sz="18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33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800" spc="-5" dirty="0">
                <a:latin typeface="Calibri"/>
                <a:cs typeface="Calibri"/>
              </a:rPr>
              <a:t>When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creating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APIs,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Swagger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tooling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may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be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used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to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automatically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generate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Open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API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document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based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45539" y="2291588"/>
            <a:ext cx="97707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on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code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itself.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This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embeds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API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description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in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source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code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of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project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and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is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informally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called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45539" y="2480564"/>
            <a:ext cx="391032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code-first </a:t>
            </a:r>
            <a:r>
              <a:rPr sz="1800" dirty="0">
                <a:latin typeface="Calibri"/>
                <a:cs typeface="Calibri"/>
              </a:rPr>
              <a:t>or</a:t>
            </a:r>
            <a:r>
              <a:rPr sz="1800" spc="-10" dirty="0">
                <a:latin typeface="Calibri"/>
                <a:cs typeface="Calibri"/>
              </a:rPr>
              <a:t> bottom-up</a:t>
            </a:r>
            <a:r>
              <a:rPr sz="1800" spc="-5" dirty="0">
                <a:latin typeface="Calibri"/>
                <a:cs typeface="Calibri"/>
              </a:rPr>
              <a:t> API </a:t>
            </a:r>
            <a:r>
              <a:rPr sz="1800" spc="-10" dirty="0">
                <a:latin typeface="Calibri"/>
                <a:cs typeface="Calibri"/>
              </a:rPr>
              <a:t>development.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16939" y="2797555"/>
            <a:ext cx="94659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800" spc="-20" dirty="0">
                <a:latin typeface="Calibri"/>
                <a:cs typeface="Calibri"/>
              </a:rPr>
              <a:t>Alternatively,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using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Swagger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Codegen,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developers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can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decouple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the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source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code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from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the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Open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API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45539" y="2989579"/>
            <a:ext cx="99555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document,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and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generate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client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and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server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code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directly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from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design.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This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makes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it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possible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to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defer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16939" y="3135883"/>
            <a:ext cx="1938655" cy="659765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241300">
              <a:lnSpc>
                <a:spcPct val="100000"/>
              </a:lnSpc>
              <a:spcBef>
                <a:spcPts val="434"/>
              </a:spcBef>
            </a:pPr>
            <a:r>
              <a:rPr sz="1800" spc="-5" dirty="0">
                <a:latin typeface="Calibri"/>
                <a:cs typeface="Calibri"/>
              </a:rPr>
              <a:t>coding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aspect.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sz="1800" spc="-10" dirty="0">
                <a:latin typeface="Calibri"/>
                <a:cs typeface="Calibri"/>
              </a:rPr>
              <a:t>Interacting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with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APIs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16939" y="3815588"/>
            <a:ext cx="100380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800" spc="-5" dirty="0">
                <a:latin typeface="Calibri"/>
                <a:cs typeface="Calibri"/>
              </a:rPr>
              <a:t>Using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Swagger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Codegen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project,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end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users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generate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client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SDKs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directly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from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the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OpenAPI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document,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16939" y="4004564"/>
            <a:ext cx="9681210" cy="821055"/>
          </a:xfrm>
          <a:prstGeom prst="rect">
            <a:avLst/>
          </a:prstGeom>
        </p:spPr>
        <p:txBody>
          <a:bodyPr vert="horz" wrap="square" lIns="0" tIns="82550" rIns="0" bIns="0" rtlCol="0">
            <a:spAutoFit/>
          </a:bodyPr>
          <a:lstStyle/>
          <a:p>
            <a:pPr marL="241300" marR="5080">
              <a:lnSpc>
                <a:spcPct val="74400"/>
              </a:lnSpc>
              <a:spcBef>
                <a:spcPts val="650"/>
              </a:spcBef>
            </a:pPr>
            <a:r>
              <a:rPr sz="1800" spc="-5" dirty="0">
                <a:latin typeface="Calibri"/>
                <a:cs typeface="Calibri"/>
              </a:rPr>
              <a:t>reducing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need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for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human-generated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client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code.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As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of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August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2017,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Swagger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Codegen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project </a:t>
            </a:r>
            <a:r>
              <a:rPr sz="1800" spc="-39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supported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over</a:t>
            </a:r>
            <a:r>
              <a:rPr sz="1800" dirty="0">
                <a:latin typeface="Calibri"/>
                <a:cs typeface="Calibri"/>
              </a:rPr>
              <a:t> 50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diﬀerent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languages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and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formats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for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client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SDK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generation.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sz="1800" spc="-5" dirty="0">
                <a:latin typeface="Calibri"/>
                <a:cs typeface="Calibri"/>
              </a:rPr>
              <a:t>Documenting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APIs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16939" y="4842764"/>
            <a:ext cx="99942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800" dirty="0">
                <a:latin typeface="Calibri"/>
                <a:cs typeface="Calibri"/>
              </a:rPr>
              <a:t>When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described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by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an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OpenAPI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document,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Swagger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open-source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tooling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may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be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used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to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interact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directly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145539" y="5034788"/>
            <a:ext cx="93103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with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API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through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5" dirty="0">
                <a:latin typeface="Calibri"/>
                <a:cs typeface="Calibri"/>
              </a:rPr>
              <a:t> Swagger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UI.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This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project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allows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connections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directly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to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live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APIs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through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145539" y="5223764"/>
            <a:ext cx="100584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latin typeface="Calibri"/>
                <a:cs typeface="Calibri"/>
              </a:rPr>
              <a:t>interactive,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HTML-based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user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interface.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Requests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can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be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made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directly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from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UI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and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options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explored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145539" y="5415788"/>
            <a:ext cx="26066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by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the user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of</a:t>
            </a:r>
            <a:r>
              <a:rPr sz="1800" spc="-5" dirty="0">
                <a:latin typeface="Calibri"/>
                <a:cs typeface="Calibri"/>
              </a:rPr>
              <a:t> the</a:t>
            </a:r>
            <a:r>
              <a:rPr sz="1800" spc="-10" dirty="0">
                <a:latin typeface="Calibri"/>
                <a:cs typeface="Calibri"/>
              </a:rPr>
              <a:t> interface.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11124"/>
            <a:ext cx="2078989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Insomnia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08345" y="1140430"/>
            <a:ext cx="9775306" cy="5717569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11124"/>
            <a:ext cx="2078989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Insomnia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19484" y="1232900"/>
            <a:ext cx="9353031" cy="562509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11124"/>
            <a:ext cx="276733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Веб-служба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1806955"/>
            <a:ext cx="10344150" cy="3274695"/>
          </a:xfrm>
          <a:prstGeom prst="rect">
            <a:avLst/>
          </a:prstGeom>
        </p:spPr>
        <p:txBody>
          <a:bodyPr vert="horz" wrap="square" lIns="0" tIns="51435" rIns="0" bIns="0" rtlCol="0">
            <a:spAutoFit/>
          </a:bodyPr>
          <a:lstStyle/>
          <a:p>
            <a:pPr marL="241300" marR="5080" indent="-228600">
              <a:lnSpc>
                <a:spcPts val="2620"/>
              </a:lnSpc>
              <a:spcBef>
                <a:spcPts val="405"/>
              </a:spcBef>
              <a:buFont typeface="Arial MT"/>
              <a:buChar char="•"/>
              <a:tabLst>
                <a:tab pos="241300" algn="l"/>
              </a:tabLst>
            </a:pPr>
            <a:r>
              <a:rPr sz="2400" spc="-5" dirty="0">
                <a:latin typeface="Calibri"/>
                <a:cs typeface="Calibri"/>
              </a:rPr>
              <a:t>Веб-служба,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веб-сервис (web</a:t>
            </a:r>
            <a:r>
              <a:rPr sz="2400" dirty="0">
                <a:latin typeface="Calibri"/>
                <a:cs typeface="Calibri"/>
              </a:rPr>
              <a:t> service)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—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идентифицируемая</a:t>
            </a:r>
            <a:r>
              <a:rPr sz="2400" spc="-5" dirty="0">
                <a:latin typeface="Calibri"/>
                <a:cs typeface="Calibri"/>
              </a:rPr>
              <a:t> уникальным</a:t>
            </a:r>
            <a:r>
              <a:rPr sz="2400" dirty="0">
                <a:latin typeface="Calibri"/>
                <a:cs typeface="Calibri"/>
              </a:rPr>
              <a:t> веб- </a:t>
            </a:r>
            <a:r>
              <a:rPr sz="2400" spc="-5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адресом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(URL-адресом)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программная</a:t>
            </a:r>
            <a:r>
              <a:rPr sz="2400" spc="-10" dirty="0">
                <a:latin typeface="Calibri"/>
                <a:cs typeface="Calibri"/>
              </a:rPr>
              <a:t> система</a:t>
            </a:r>
            <a:r>
              <a:rPr sz="2400" spc="-5" dirty="0">
                <a:latin typeface="Calibri"/>
                <a:cs typeface="Calibri"/>
              </a:rPr>
              <a:t> со</a:t>
            </a:r>
            <a:endParaRPr sz="2400">
              <a:latin typeface="Calibri"/>
              <a:cs typeface="Calibri"/>
            </a:endParaRPr>
          </a:p>
          <a:p>
            <a:pPr marL="241300">
              <a:lnSpc>
                <a:spcPts val="2450"/>
              </a:lnSpc>
            </a:pPr>
            <a:r>
              <a:rPr sz="2400" spc="-5" dirty="0">
                <a:latin typeface="Calibri"/>
                <a:cs typeface="Calibri"/>
              </a:rPr>
              <a:t>стандартизированными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интерфейсами.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3800">
              <a:latin typeface="Calibri"/>
              <a:cs typeface="Calibri"/>
            </a:endParaRPr>
          </a:p>
          <a:p>
            <a:pPr marL="241300" marR="1049020" indent="-228600">
              <a:lnSpc>
                <a:spcPts val="2590"/>
              </a:lnSpc>
              <a:buFont typeface="Arial MT"/>
              <a:buChar char="•"/>
              <a:tabLst>
                <a:tab pos="241300" algn="l"/>
              </a:tabLst>
            </a:pPr>
            <a:r>
              <a:rPr sz="2400" spc="-5" dirty="0">
                <a:latin typeface="Calibri"/>
                <a:cs typeface="Calibri"/>
              </a:rPr>
              <a:t>Веб-службы</a:t>
            </a:r>
            <a:r>
              <a:rPr sz="2400" spc="1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могут</a:t>
            </a:r>
            <a:r>
              <a:rPr sz="2400" spc="9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взаимодействовать</a:t>
            </a:r>
            <a:r>
              <a:rPr sz="2400" spc="9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друг</a:t>
            </a:r>
            <a:r>
              <a:rPr sz="2400" spc="10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с</a:t>
            </a:r>
            <a:r>
              <a:rPr sz="2400" spc="9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другом</a:t>
            </a:r>
            <a:r>
              <a:rPr sz="2400" spc="10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и</a:t>
            </a:r>
            <a:r>
              <a:rPr sz="2400" spc="1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со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сторонними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приложениями</a:t>
            </a:r>
            <a:r>
              <a:rPr sz="2400" spc="-10" dirty="0">
                <a:latin typeface="Calibri"/>
                <a:cs typeface="Calibri"/>
              </a:rPr>
              <a:t> посредством </a:t>
            </a:r>
            <a:r>
              <a:rPr sz="2400" spc="-5" dirty="0">
                <a:latin typeface="Calibri"/>
                <a:cs typeface="Calibri"/>
              </a:rPr>
              <a:t>сообщений,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основанных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на</a:t>
            </a:r>
            <a:endParaRPr sz="2400">
              <a:latin typeface="Calibri"/>
              <a:cs typeface="Calibri"/>
            </a:endParaRPr>
          </a:p>
          <a:p>
            <a:pPr marL="241300">
              <a:lnSpc>
                <a:spcPts val="2425"/>
              </a:lnSpc>
            </a:pPr>
            <a:r>
              <a:rPr sz="2400" spc="-10" dirty="0">
                <a:latin typeface="Calibri"/>
                <a:cs typeface="Calibri"/>
              </a:rPr>
              <a:t>определённых</a:t>
            </a:r>
            <a:r>
              <a:rPr sz="2400" spc="-15" dirty="0">
                <a:latin typeface="Calibri"/>
                <a:cs typeface="Calibri"/>
              </a:rPr>
              <a:t> протоколах </a:t>
            </a:r>
            <a:r>
              <a:rPr sz="2400" spc="-60" dirty="0">
                <a:latin typeface="Calibri"/>
                <a:cs typeface="Calibri"/>
              </a:rPr>
              <a:t>(SOAP,</a:t>
            </a:r>
            <a:r>
              <a:rPr sz="2400" spc="-5" dirty="0">
                <a:latin typeface="Calibri"/>
                <a:cs typeface="Calibri"/>
              </a:rPr>
              <a:t> XML-RPC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и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55" dirty="0">
                <a:latin typeface="Calibri"/>
                <a:cs typeface="Calibri"/>
              </a:rPr>
              <a:t>т.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д.)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и</a:t>
            </a:r>
            <a:r>
              <a:rPr sz="2400" spc="-10" dirty="0">
                <a:latin typeface="Calibri"/>
                <a:cs typeface="Calibri"/>
              </a:rPr>
              <a:t> соглашениях (REST).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Веб-</a:t>
            </a:r>
            <a:endParaRPr sz="2400">
              <a:latin typeface="Calibri"/>
              <a:cs typeface="Calibri"/>
            </a:endParaRPr>
          </a:p>
          <a:p>
            <a:pPr marL="241300" marR="1198880">
              <a:lnSpc>
                <a:spcPts val="2590"/>
              </a:lnSpc>
              <a:spcBef>
                <a:spcPts val="200"/>
              </a:spcBef>
            </a:pPr>
            <a:r>
              <a:rPr sz="2400" spc="-5" dirty="0">
                <a:latin typeface="Calibri"/>
                <a:cs typeface="Calibri"/>
              </a:rPr>
              <a:t>служба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является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единицей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модульности</a:t>
            </a:r>
            <a:r>
              <a:rPr sz="2400" dirty="0">
                <a:latin typeface="Calibri"/>
                <a:cs typeface="Calibri"/>
              </a:rPr>
              <a:t> при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использовании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сервис-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ориентированной архитектуры </a:t>
            </a:r>
            <a:r>
              <a:rPr sz="2400" spc="-10" dirty="0">
                <a:latin typeface="Calibri"/>
                <a:cs typeface="Calibri"/>
              </a:rPr>
              <a:t>приложения.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11124"/>
            <a:ext cx="2078989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Insomnia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50980" y="1273790"/>
            <a:ext cx="9490038" cy="5584209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11124"/>
            <a:ext cx="197866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5" dirty="0"/>
              <a:t>Postman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1806955"/>
            <a:ext cx="3500754" cy="2488565"/>
          </a:xfrm>
          <a:prstGeom prst="rect">
            <a:avLst/>
          </a:prstGeom>
        </p:spPr>
        <p:txBody>
          <a:bodyPr vert="horz" wrap="square" lIns="0" tIns="51435" rIns="0" bIns="0" rtlCol="0">
            <a:spAutoFit/>
          </a:bodyPr>
          <a:lstStyle/>
          <a:p>
            <a:pPr marL="241300" marR="676275" indent="-228600">
              <a:lnSpc>
                <a:spcPct val="89400"/>
              </a:lnSpc>
              <a:spcBef>
                <a:spcPts val="405"/>
              </a:spcBef>
              <a:buFont typeface="Arial MT"/>
              <a:buChar char="•"/>
              <a:tabLst>
                <a:tab pos="241300" algn="l"/>
              </a:tabLst>
            </a:pPr>
            <a:r>
              <a:rPr sz="2400" spc="-10" dirty="0">
                <a:latin typeface="Calibri"/>
                <a:cs typeface="Calibri"/>
              </a:rPr>
              <a:t>Другое </a:t>
            </a:r>
            <a:r>
              <a:rPr sz="2400" spc="-5" dirty="0">
                <a:latin typeface="Calibri"/>
                <a:cs typeface="Calibri"/>
              </a:rPr>
              <a:t> распространенное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приложение </a:t>
            </a:r>
            <a:r>
              <a:rPr sz="2400" spc="-5" dirty="0">
                <a:latin typeface="Calibri"/>
                <a:cs typeface="Calibri"/>
              </a:rPr>
              <a:t>для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тестирование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HTTP-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методов</a:t>
            </a:r>
            <a:endParaRPr sz="2400">
              <a:latin typeface="Calibri"/>
              <a:cs typeface="Calibri"/>
            </a:endParaRPr>
          </a:p>
          <a:p>
            <a:pPr marL="241300" marR="5080" indent="-228600">
              <a:lnSpc>
                <a:spcPts val="2620"/>
              </a:lnSpc>
              <a:spcBef>
                <a:spcPts val="1025"/>
              </a:spcBef>
              <a:buFont typeface="Arial MT"/>
              <a:buChar char="•"/>
              <a:tabLst>
                <a:tab pos="241300" algn="l"/>
              </a:tabLst>
            </a:pPr>
            <a:r>
              <a:rPr sz="2400" spc="-45" dirty="0">
                <a:latin typeface="Calibri"/>
                <a:cs typeface="Calibri"/>
              </a:rPr>
              <a:t>Также</a:t>
            </a:r>
            <a:r>
              <a:rPr sz="2400" spc="-10" dirty="0">
                <a:latin typeface="Calibri"/>
                <a:cs typeface="Calibri"/>
              </a:rPr>
              <a:t> можно 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тестировать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grpc-методы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64815" y="1281844"/>
            <a:ext cx="7061200" cy="502919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11124"/>
            <a:ext cx="76009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A</a:t>
            </a:r>
            <a:r>
              <a:rPr dirty="0"/>
              <a:t>PI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1806955"/>
            <a:ext cx="10346055" cy="3528060"/>
          </a:xfrm>
          <a:prstGeom prst="rect">
            <a:avLst/>
          </a:prstGeom>
        </p:spPr>
        <p:txBody>
          <a:bodyPr vert="horz" wrap="square" lIns="0" tIns="51435" rIns="0" bIns="0" rtlCol="0">
            <a:spAutoFit/>
          </a:bodyPr>
          <a:lstStyle/>
          <a:p>
            <a:pPr marL="241300" marR="5080" indent="-228600">
              <a:lnSpc>
                <a:spcPts val="2620"/>
              </a:lnSpc>
              <a:spcBef>
                <a:spcPts val="405"/>
              </a:spcBef>
              <a:buFont typeface="Arial MT"/>
              <a:buChar char="•"/>
              <a:tabLst>
                <a:tab pos="241300" algn="l"/>
              </a:tabLst>
            </a:pPr>
            <a:r>
              <a:rPr sz="2400" spc="-5" dirty="0">
                <a:latin typeface="Calibri"/>
                <a:cs typeface="Calibri"/>
              </a:rPr>
              <a:t>API</a:t>
            </a:r>
            <a:r>
              <a:rPr sz="2400" spc="-10" dirty="0">
                <a:latin typeface="Calibri"/>
                <a:cs typeface="Calibri"/>
              </a:rPr>
              <a:t> (Application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Programming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Interface)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— </a:t>
            </a:r>
            <a:r>
              <a:rPr sz="2400" spc="-5" dirty="0">
                <a:latin typeface="Calibri"/>
                <a:cs typeface="Calibri"/>
              </a:rPr>
              <a:t>описание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способов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взаимодействия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одной</a:t>
            </a:r>
            <a:r>
              <a:rPr sz="2400" spc="-10" dirty="0">
                <a:latin typeface="Calibri"/>
                <a:cs typeface="Calibri"/>
              </a:rPr>
              <a:t> компьютерной</a:t>
            </a:r>
            <a:r>
              <a:rPr sz="2400" spc="-5" dirty="0">
                <a:latin typeface="Calibri"/>
                <a:cs typeface="Calibri"/>
              </a:rPr>
              <a:t> программы </a:t>
            </a:r>
            <a:r>
              <a:rPr sz="2400" dirty="0">
                <a:latin typeface="Calibri"/>
                <a:cs typeface="Calibri"/>
              </a:rPr>
              <a:t>с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другими.</a:t>
            </a:r>
            <a:endParaRPr sz="2400">
              <a:latin typeface="Calibri"/>
              <a:cs typeface="Calibri"/>
            </a:endParaRPr>
          </a:p>
          <a:p>
            <a:pPr marL="241300" marR="224154" indent="-228600">
              <a:lnSpc>
                <a:spcPts val="2620"/>
              </a:lnSpc>
              <a:spcBef>
                <a:spcPts val="855"/>
              </a:spcBef>
              <a:buFont typeface="Arial MT"/>
              <a:buChar char="•"/>
              <a:tabLst>
                <a:tab pos="241300" algn="l"/>
              </a:tabLst>
            </a:pPr>
            <a:r>
              <a:rPr sz="2400" spc="-5" dirty="0">
                <a:latin typeface="Calibri"/>
                <a:cs typeface="Calibri"/>
              </a:rPr>
              <a:t>Обычно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входит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в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описание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какого-либо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интернет-протокола,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программного </a:t>
            </a:r>
            <a:r>
              <a:rPr sz="2400" spc="-5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фреймворка </a:t>
            </a:r>
            <a:r>
              <a:rPr sz="2400" dirty="0">
                <a:latin typeface="Calibri"/>
                <a:cs typeface="Calibri"/>
              </a:rPr>
              <a:t>или </a:t>
            </a:r>
            <a:r>
              <a:rPr sz="2400" spc="-5" dirty="0">
                <a:latin typeface="Calibri"/>
                <a:cs typeface="Calibri"/>
              </a:rPr>
              <a:t>стандарта вызовов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функций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операционной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системы.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Font typeface="Arial MT"/>
              <a:buChar char="•"/>
            </a:pPr>
            <a:endParaRPr sz="3750">
              <a:latin typeface="Calibri"/>
              <a:cs typeface="Calibri"/>
            </a:endParaRPr>
          </a:p>
          <a:p>
            <a:pPr marL="241300" marR="2120265" indent="-228600">
              <a:lnSpc>
                <a:spcPts val="2590"/>
              </a:lnSpc>
              <a:buFont typeface="Arial MT"/>
              <a:buChar char="•"/>
              <a:tabLst>
                <a:tab pos="241300" algn="l"/>
              </a:tabLst>
            </a:pPr>
            <a:r>
              <a:rPr sz="2400" spc="-10" dirty="0">
                <a:latin typeface="Calibri"/>
                <a:cs typeface="Calibri"/>
              </a:rPr>
              <a:t>Часто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реализуется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отдельной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программной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библиотекой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или </a:t>
            </a:r>
            <a:r>
              <a:rPr sz="2400" spc="-5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сервисом операционной </a:t>
            </a:r>
            <a:r>
              <a:rPr sz="2400" spc="-10" dirty="0">
                <a:latin typeface="Calibri"/>
                <a:cs typeface="Calibri"/>
              </a:rPr>
              <a:t>системы.</a:t>
            </a:r>
            <a:endParaRPr sz="2400">
              <a:latin typeface="Calibri"/>
              <a:cs typeface="Calibri"/>
            </a:endParaRPr>
          </a:p>
          <a:p>
            <a:pPr marL="241300" marR="338455" indent="-228600">
              <a:lnSpc>
                <a:spcPts val="2590"/>
              </a:lnSpc>
              <a:spcBef>
                <a:spcPts val="1015"/>
              </a:spcBef>
              <a:buFont typeface="Arial MT"/>
              <a:buChar char="•"/>
              <a:tabLst>
                <a:tab pos="241300" algn="l"/>
              </a:tabLst>
            </a:pPr>
            <a:r>
              <a:rPr sz="2400" spc="-10" dirty="0">
                <a:latin typeface="Calibri"/>
                <a:cs typeface="Calibri"/>
              </a:rPr>
              <a:t>Проще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говоря,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это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набор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компонентов,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с</a:t>
            </a:r>
            <a:r>
              <a:rPr sz="2400" spc="-5" dirty="0">
                <a:latin typeface="Calibri"/>
                <a:cs typeface="Calibri"/>
              </a:rPr>
              <a:t> помощью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которых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компьютерная </a:t>
            </a:r>
            <a:r>
              <a:rPr sz="2400" spc="-5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программа</a:t>
            </a:r>
            <a:r>
              <a:rPr sz="2400" spc="-10" dirty="0">
                <a:latin typeface="Calibri"/>
                <a:cs typeface="Calibri"/>
              </a:rPr>
              <a:t> (бот </a:t>
            </a:r>
            <a:r>
              <a:rPr sz="2400" dirty="0">
                <a:latin typeface="Calibri"/>
                <a:cs typeface="Calibri"/>
              </a:rPr>
              <a:t>или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же</a:t>
            </a:r>
            <a:r>
              <a:rPr sz="2400" spc="-5" dirty="0">
                <a:latin typeface="Calibri"/>
                <a:cs typeface="Calibri"/>
              </a:rPr>
              <a:t> сайт) </a:t>
            </a:r>
            <a:r>
              <a:rPr sz="2400" spc="-15" dirty="0">
                <a:latin typeface="Calibri"/>
                <a:cs typeface="Calibri"/>
              </a:rPr>
              <a:t>может</a:t>
            </a:r>
            <a:r>
              <a:rPr sz="2400" spc="-10" dirty="0">
                <a:latin typeface="Calibri"/>
                <a:cs typeface="Calibri"/>
              </a:rPr>
              <a:t> использовать другую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программу.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72517" y="3215334"/>
            <a:ext cx="4531695" cy="339877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611124"/>
            <a:ext cx="111188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R</a:t>
            </a:r>
            <a:r>
              <a:rPr spc="-40" dirty="0"/>
              <a:t>E</a:t>
            </a:r>
            <a:r>
              <a:rPr spc="-20" dirty="0"/>
              <a:t>S</a:t>
            </a:r>
            <a:r>
              <a:rPr dirty="0"/>
              <a:t>T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16939" y="1732788"/>
            <a:ext cx="7436484" cy="398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ts val="2650"/>
              </a:lnSpc>
              <a:spcBef>
                <a:spcPts val="100"/>
              </a:spcBef>
              <a:buFont typeface="Arial MT"/>
              <a:buChar char="•"/>
              <a:tabLst>
                <a:tab pos="241300" algn="l"/>
              </a:tabLst>
            </a:pPr>
            <a:r>
              <a:rPr sz="2600" spc="-10" dirty="0">
                <a:latin typeface="Calibri"/>
                <a:cs typeface="Calibri"/>
              </a:rPr>
              <a:t>REST</a:t>
            </a:r>
            <a:r>
              <a:rPr sz="2600" spc="-1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- </a:t>
            </a:r>
            <a:r>
              <a:rPr sz="2600" spc="-15" dirty="0">
                <a:latin typeface="Calibri"/>
                <a:cs typeface="Calibri"/>
              </a:rPr>
              <a:t>Representational</a:t>
            </a:r>
            <a:r>
              <a:rPr sz="2600" dirty="0">
                <a:latin typeface="Calibri"/>
                <a:cs typeface="Calibri"/>
              </a:rPr>
              <a:t> </a:t>
            </a:r>
            <a:r>
              <a:rPr sz="2600" spc="-20" dirty="0">
                <a:latin typeface="Calibri"/>
                <a:cs typeface="Calibri"/>
              </a:rPr>
              <a:t>State</a:t>
            </a:r>
            <a:r>
              <a:rPr sz="2600" spc="-15" dirty="0">
                <a:latin typeface="Calibri"/>
                <a:cs typeface="Calibri"/>
              </a:rPr>
              <a:t> </a:t>
            </a:r>
            <a:r>
              <a:rPr sz="2600" spc="-70" dirty="0">
                <a:latin typeface="Calibri"/>
                <a:cs typeface="Calibri"/>
              </a:rPr>
              <a:t>Transfer.</a:t>
            </a:r>
            <a:r>
              <a:rPr sz="2600" spc="-1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Набор</a:t>
            </a:r>
            <a:r>
              <a:rPr sz="2600" spc="-5" dirty="0">
                <a:latin typeface="Calibri"/>
                <a:cs typeface="Calibri"/>
              </a:rPr>
              <a:t> правил</a:t>
            </a:r>
            <a:endParaRPr sz="2600">
              <a:latin typeface="Calibri"/>
              <a:cs typeface="Calibri"/>
            </a:endParaRPr>
          </a:p>
          <a:p>
            <a:pPr marL="241300">
              <a:lnSpc>
                <a:spcPts val="2195"/>
              </a:lnSpc>
            </a:pPr>
            <a:r>
              <a:rPr sz="2600" spc="-15" dirty="0">
                <a:latin typeface="Calibri"/>
                <a:cs typeface="Calibri"/>
              </a:rPr>
              <a:t>того,</a:t>
            </a:r>
            <a:r>
              <a:rPr sz="2600" spc="-5" dirty="0">
                <a:latin typeface="Calibri"/>
                <a:cs typeface="Calibri"/>
              </a:rPr>
              <a:t> </a:t>
            </a:r>
            <a:r>
              <a:rPr sz="2600" spc="-15" dirty="0">
                <a:latin typeface="Calibri"/>
                <a:cs typeface="Calibri"/>
              </a:rPr>
              <a:t>как </a:t>
            </a:r>
            <a:r>
              <a:rPr sz="2600" spc="-5" dirty="0">
                <a:latin typeface="Calibri"/>
                <a:cs typeface="Calibri"/>
              </a:rPr>
              <a:t>программисту организовать написание</a:t>
            </a:r>
            <a:endParaRPr sz="2600">
              <a:latin typeface="Calibri"/>
              <a:cs typeface="Calibri"/>
            </a:endParaRPr>
          </a:p>
          <a:p>
            <a:pPr marL="241300">
              <a:lnSpc>
                <a:spcPts val="2210"/>
              </a:lnSpc>
            </a:pPr>
            <a:r>
              <a:rPr sz="2600" spc="-30" dirty="0">
                <a:latin typeface="Calibri"/>
                <a:cs typeface="Calibri"/>
              </a:rPr>
              <a:t>кода</a:t>
            </a:r>
            <a:r>
              <a:rPr sz="2600" spc="-5" dirty="0">
                <a:latin typeface="Calibri"/>
                <a:cs typeface="Calibri"/>
              </a:rPr>
              <a:t> серверного </a:t>
            </a:r>
            <a:r>
              <a:rPr sz="2600" spc="-10" dirty="0">
                <a:latin typeface="Calibri"/>
                <a:cs typeface="Calibri"/>
              </a:rPr>
              <a:t>приложения,</a:t>
            </a:r>
            <a:r>
              <a:rPr sz="2600" spc="-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чтобы</a:t>
            </a:r>
            <a:r>
              <a:rPr sz="2600" dirty="0">
                <a:latin typeface="Calibri"/>
                <a:cs typeface="Calibri"/>
              </a:rPr>
              <a:t> все</a:t>
            </a:r>
            <a:r>
              <a:rPr sz="2600" spc="-1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системы</a:t>
            </a:r>
            <a:endParaRPr sz="2600">
              <a:latin typeface="Calibri"/>
              <a:cs typeface="Calibri"/>
            </a:endParaRPr>
          </a:p>
          <a:p>
            <a:pPr marL="241300" marR="800735">
              <a:lnSpc>
                <a:spcPct val="70000"/>
              </a:lnSpc>
              <a:spcBef>
                <a:spcPts val="480"/>
              </a:spcBef>
            </a:pPr>
            <a:r>
              <a:rPr sz="2600" spc="-10" dirty="0">
                <a:latin typeface="Calibri"/>
                <a:cs typeface="Calibri"/>
              </a:rPr>
              <a:t>легко</a:t>
            </a:r>
            <a:r>
              <a:rPr sz="260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обменивались</a:t>
            </a:r>
            <a:r>
              <a:rPr sz="2600" spc="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данными </a:t>
            </a:r>
            <a:r>
              <a:rPr sz="2600" dirty="0">
                <a:latin typeface="Calibri"/>
                <a:cs typeface="Calibri"/>
              </a:rPr>
              <a:t>и</a:t>
            </a:r>
            <a:r>
              <a:rPr sz="2600" spc="-5" dirty="0">
                <a:latin typeface="Calibri"/>
                <a:cs typeface="Calibri"/>
              </a:rPr>
              <a:t> </a:t>
            </a:r>
            <a:r>
              <a:rPr sz="2600" spc="-15" dirty="0">
                <a:latin typeface="Calibri"/>
                <a:cs typeface="Calibri"/>
              </a:rPr>
              <a:t>приложение </a:t>
            </a:r>
            <a:r>
              <a:rPr sz="2600" spc="-570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можно</a:t>
            </a:r>
            <a:r>
              <a:rPr sz="2600" spc="-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было </a:t>
            </a:r>
            <a:r>
              <a:rPr sz="2600" spc="-5" dirty="0">
                <a:latin typeface="Calibri"/>
                <a:cs typeface="Calibri"/>
              </a:rPr>
              <a:t>масштабировать</a:t>
            </a:r>
            <a:endParaRPr sz="26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3350">
              <a:latin typeface="Calibri"/>
              <a:cs typeface="Calibri"/>
            </a:endParaRPr>
          </a:p>
          <a:p>
            <a:pPr marL="241300" marR="1821814" indent="-228600">
              <a:lnSpc>
                <a:spcPct val="70000"/>
              </a:lnSpc>
              <a:buFont typeface="Arial MT"/>
              <a:buChar char="•"/>
              <a:tabLst>
                <a:tab pos="241300" algn="l"/>
              </a:tabLst>
            </a:pPr>
            <a:r>
              <a:rPr sz="2600" spc="-10" dirty="0">
                <a:latin typeface="Calibri"/>
                <a:cs typeface="Calibri"/>
              </a:rPr>
              <a:t>RESTful </a:t>
            </a:r>
            <a:r>
              <a:rPr sz="2600" dirty="0">
                <a:latin typeface="Calibri"/>
                <a:cs typeface="Calibri"/>
              </a:rPr>
              <a:t>– </a:t>
            </a:r>
            <a:r>
              <a:rPr sz="2600" spc="-5" dirty="0">
                <a:latin typeface="Calibri"/>
                <a:cs typeface="Calibri"/>
              </a:rPr>
              <a:t>веб-службы не нарушающие </a:t>
            </a:r>
            <a:r>
              <a:rPr sz="2600" spc="-57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ограничений</a:t>
            </a:r>
            <a:endParaRPr sz="26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Font typeface="Arial MT"/>
              <a:buChar char="•"/>
            </a:pPr>
            <a:endParaRPr sz="2650">
              <a:latin typeface="Calibri"/>
              <a:cs typeface="Calibri"/>
            </a:endParaRPr>
          </a:p>
          <a:p>
            <a:pPr marL="241300" indent="-228600">
              <a:lnSpc>
                <a:spcPts val="2665"/>
              </a:lnSpc>
              <a:buFont typeface="Arial MT"/>
              <a:buChar char="•"/>
              <a:tabLst>
                <a:tab pos="241300" algn="l"/>
              </a:tabLst>
            </a:pPr>
            <a:r>
              <a:rPr sz="2600" spc="-5" dirty="0">
                <a:latin typeface="Calibri"/>
                <a:cs typeface="Calibri"/>
              </a:rPr>
              <a:t>Ограничения: </a:t>
            </a:r>
            <a:r>
              <a:rPr sz="2600" spc="-10" dirty="0">
                <a:latin typeface="Calibri"/>
                <a:cs typeface="Calibri"/>
              </a:rPr>
              <a:t>клиент-сервер,</a:t>
            </a:r>
            <a:r>
              <a:rPr sz="2600" spc="-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отсутствие</a:t>
            </a:r>
            <a:endParaRPr sz="2600">
              <a:latin typeface="Calibri"/>
              <a:cs typeface="Calibri"/>
            </a:endParaRPr>
          </a:p>
          <a:p>
            <a:pPr marL="241300" marR="1513205">
              <a:lnSpc>
                <a:spcPct val="70000"/>
              </a:lnSpc>
              <a:spcBef>
                <a:spcPts val="480"/>
              </a:spcBef>
            </a:pPr>
            <a:r>
              <a:rPr sz="2600" spc="-5" dirty="0">
                <a:latin typeface="Calibri"/>
                <a:cs typeface="Calibri"/>
              </a:rPr>
              <a:t>состояния, кэширование, </a:t>
            </a:r>
            <a:r>
              <a:rPr sz="2600" spc="-10" dirty="0">
                <a:latin typeface="Calibri"/>
                <a:cs typeface="Calibri"/>
              </a:rPr>
              <a:t>единообразие </a:t>
            </a:r>
            <a:r>
              <a:rPr sz="2600" spc="-57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интерфейса,</a:t>
            </a:r>
            <a:r>
              <a:rPr sz="2600" spc="-5" dirty="0">
                <a:latin typeface="Calibri"/>
                <a:cs typeface="Calibri"/>
              </a:rPr>
              <a:t> слои,</a:t>
            </a:r>
            <a:r>
              <a:rPr sz="2600" dirty="0">
                <a:latin typeface="Calibri"/>
                <a:cs typeface="Calibri"/>
              </a:rPr>
              <a:t> </a:t>
            </a:r>
            <a:r>
              <a:rPr sz="2600" spc="-40" dirty="0">
                <a:latin typeface="Calibri"/>
                <a:cs typeface="Calibri"/>
              </a:rPr>
              <a:t>код</a:t>
            </a:r>
            <a:r>
              <a:rPr sz="2600" spc="-5" dirty="0">
                <a:latin typeface="Calibri"/>
                <a:cs typeface="Calibri"/>
              </a:rPr>
              <a:t> по</a:t>
            </a:r>
            <a:r>
              <a:rPr sz="260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требованию</a:t>
            </a:r>
            <a:endParaRPr sz="2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11124"/>
            <a:ext cx="90551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RP</a:t>
            </a:r>
            <a:r>
              <a:rPr dirty="0"/>
              <a:t>C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1716532"/>
            <a:ext cx="10260330" cy="4366260"/>
          </a:xfrm>
          <a:prstGeom prst="rect">
            <a:avLst/>
          </a:prstGeom>
        </p:spPr>
        <p:txBody>
          <a:bodyPr vert="horz" wrap="square" lIns="0" tIns="9144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20"/>
              </a:spcBef>
              <a:buFont typeface="Arial MT"/>
              <a:buChar char="•"/>
              <a:tabLst>
                <a:tab pos="241300" algn="l"/>
                <a:tab pos="969644" algn="l"/>
              </a:tabLst>
            </a:pPr>
            <a:r>
              <a:rPr sz="2800" dirty="0">
                <a:latin typeface="Calibri"/>
                <a:cs typeface="Calibri"/>
              </a:rPr>
              <a:t>RPC	- </a:t>
            </a:r>
            <a:r>
              <a:rPr sz="2800" spc="-15" dirty="0">
                <a:latin typeface="Calibri"/>
                <a:cs typeface="Calibri"/>
              </a:rPr>
              <a:t>remote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procedure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call.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35" dirty="0">
                <a:latin typeface="Calibri"/>
                <a:cs typeface="Calibri"/>
              </a:rPr>
              <a:t>Удалённый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вызов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процедур</a:t>
            </a:r>
            <a:endParaRPr sz="2800">
              <a:latin typeface="Calibri"/>
              <a:cs typeface="Calibri"/>
            </a:endParaRPr>
          </a:p>
          <a:p>
            <a:pPr marL="241300" marR="384175" indent="-228600">
              <a:lnSpc>
                <a:spcPts val="3000"/>
              </a:lnSpc>
              <a:spcBef>
                <a:spcPts val="1025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spc="-10" dirty="0">
                <a:latin typeface="Calibri"/>
                <a:cs typeface="Calibri"/>
              </a:rPr>
              <a:t>Реализация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RPC-технологии</a:t>
            </a:r>
            <a:r>
              <a:rPr sz="2800" spc="-5" dirty="0">
                <a:latin typeface="Calibri"/>
                <a:cs typeface="Calibri"/>
              </a:rPr>
              <a:t> включает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два компонента: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сетевой </a:t>
            </a:r>
            <a:r>
              <a:rPr sz="2800" spc="-62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протокол</a:t>
            </a:r>
            <a:r>
              <a:rPr sz="2800" spc="-5" dirty="0">
                <a:latin typeface="Calibri"/>
                <a:cs typeface="Calibri"/>
              </a:rPr>
              <a:t> для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обмена</a:t>
            </a:r>
            <a:r>
              <a:rPr sz="2800" dirty="0">
                <a:latin typeface="Calibri"/>
                <a:cs typeface="Calibri"/>
              </a:rPr>
              <a:t> в </a:t>
            </a:r>
            <a:r>
              <a:rPr sz="2800" spc="-15" dirty="0">
                <a:latin typeface="Calibri"/>
                <a:cs typeface="Calibri"/>
              </a:rPr>
              <a:t>режиме</a:t>
            </a:r>
            <a:r>
              <a:rPr sz="2800" spc="-10" dirty="0">
                <a:latin typeface="Calibri"/>
                <a:cs typeface="Calibri"/>
              </a:rPr>
              <a:t> клиент-сервер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и</a:t>
            </a:r>
            <a:endParaRPr sz="2800">
              <a:latin typeface="Calibri"/>
              <a:cs typeface="Calibri"/>
            </a:endParaRPr>
          </a:p>
          <a:p>
            <a:pPr marL="241300">
              <a:lnSpc>
                <a:spcPts val="3080"/>
              </a:lnSpc>
            </a:pPr>
            <a:r>
              <a:rPr sz="2800" spc="-5" dirty="0">
                <a:latin typeface="Calibri"/>
                <a:cs typeface="Calibri"/>
              </a:rPr>
              <a:t>язык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сериализации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объектов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(или структур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для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необъектных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RPC)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375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buFont typeface="Arial MT"/>
              <a:buChar char="•"/>
              <a:tabLst>
                <a:tab pos="241300" algn="l"/>
              </a:tabLst>
            </a:pPr>
            <a:r>
              <a:rPr sz="2800" spc="-5" dirty="0">
                <a:latin typeface="Calibri"/>
                <a:cs typeface="Calibri"/>
              </a:rPr>
              <a:t>JSON-RPC</a:t>
            </a:r>
            <a:endParaRPr sz="28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650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dirty="0">
                <a:latin typeface="Calibri"/>
                <a:cs typeface="Calibri"/>
              </a:rPr>
              <a:t>XML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RPC</a:t>
            </a:r>
            <a:endParaRPr sz="28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720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spc="-5" dirty="0">
                <a:latin typeface="Calibri"/>
                <a:cs typeface="Calibri"/>
              </a:rPr>
              <a:t>gRPC</a:t>
            </a:r>
            <a:endParaRPr sz="28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645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spc="-10" dirty="0">
                <a:latin typeface="Calibri"/>
                <a:cs typeface="Calibri"/>
              </a:rPr>
              <a:t>SOAP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11124"/>
            <a:ext cx="116776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g</a:t>
            </a:r>
            <a:r>
              <a:rPr spc="-5" dirty="0"/>
              <a:t>R</a:t>
            </a:r>
            <a:r>
              <a:rPr dirty="0"/>
              <a:t>PC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1795779"/>
            <a:ext cx="9981565" cy="3777615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241300" marR="5080" indent="-228600">
              <a:lnSpc>
                <a:spcPts val="3000"/>
              </a:lnSpc>
              <a:spcBef>
                <a:spcPts val="500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b="1" spc="-5" dirty="0">
                <a:latin typeface="Calibri"/>
                <a:cs typeface="Calibri"/>
              </a:rPr>
              <a:t>gRPC</a:t>
            </a:r>
            <a:r>
              <a:rPr sz="2800" b="1" spc="1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(Remote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Procedure</a:t>
            </a:r>
            <a:r>
              <a:rPr sz="2800" spc="-5" dirty="0">
                <a:latin typeface="Calibri"/>
                <a:cs typeface="Calibri"/>
              </a:rPr>
              <a:t> Calls)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—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это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система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удалённого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вызова </a:t>
            </a:r>
            <a:r>
              <a:rPr sz="2800" spc="-62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процедур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(RPC)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с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открытым </a:t>
            </a:r>
            <a:r>
              <a:rPr sz="2800" spc="-20" dirty="0">
                <a:latin typeface="Calibri"/>
                <a:cs typeface="Calibri"/>
              </a:rPr>
              <a:t>исходным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30" dirty="0">
                <a:latin typeface="Calibri"/>
                <a:cs typeface="Calibri"/>
              </a:rPr>
              <a:t>кодом,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первоначально 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разработанная </a:t>
            </a:r>
            <a:r>
              <a:rPr sz="2800" dirty="0">
                <a:latin typeface="Calibri"/>
                <a:cs typeface="Calibri"/>
              </a:rPr>
              <a:t>в </a:t>
            </a:r>
            <a:r>
              <a:rPr sz="2800" spc="-10" dirty="0">
                <a:latin typeface="Calibri"/>
                <a:cs typeface="Calibri"/>
              </a:rPr>
              <a:t>Google</a:t>
            </a:r>
            <a:endParaRPr sz="2800">
              <a:latin typeface="Calibri"/>
              <a:cs typeface="Calibri"/>
            </a:endParaRPr>
          </a:p>
          <a:p>
            <a:pPr marL="241300" marR="454025" indent="-228600">
              <a:lnSpc>
                <a:spcPts val="3000"/>
              </a:lnSpc>
              <a:spcBef>
                <a:spcPts val="1105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dirty="0">
                <a:latin typeface="Calibri"/>
                <a:cs typeface="Calibri"/>
              </a:rPr>
              <a:t>В </a:t>
            </a:r>
            <a:r>
              <a:rPr sz="2800" spc="-10" dirty="0">
                <a:latin typeface="Calibri"/>
                <a:cs typeface="Calibri"/>
              </a:rPr>
              <a:t>качестве </a:t>
            </a:r>
            <a:r>
              <a:rPr sz="2800" dirty="0">
                <a:latin typeface="Calibri"/>
                <a:cs typeface="Calibri"/>
              </a:rPr>
              <a:t>транспорта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используется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HTTP/2,</a:t>
            </a:r>
            <a:r>
              <a:rPr sz="2800" dirty="0">
                <a:latin typeface="Calibri"/>
                <a:cs typeface="Calibri"/>
              </a:rPr>
              <a:t> в </a:t>
            </a:r>
            <a:r>
              <a:rPr sz="2800" spc="-10" dirty="0">
                <a:latin typeface="Calibri"/>
                <a:cs typeface="Calibri"/>
              </a:rPr>
              <a:t>качестве языка </a:t>
            </a:r>
            <a:r>
              <a:rPr sz="2800" spc="-6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описания интерфейса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—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Protocol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Buﬀers.</a:t>
            </a:r>
            <a:endParaRPr sz="2800">
              <a:latin typeface="Calibri"/>
              <a:cs typeface="Calibri"/>
            </a:endParaRPr>
          </a:p>
          <a:p>
            <a:pPr marL="241300" marR="93980" indent="-228600">
              <a:lnSpc>
                <a:spcPct val="90200"/>
              </a:lnSpc>
              <a:spcBef>
                <a:spcPts val="910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spc="-5" dirty="0">
                <a:latin typeface="Calibri"/>
                <a:cs typeface="Calibri"/>
              </a:rPr>
              <a:t>gRPC</a:t>
            </a:r>
            <a:r>
              <a:rPr sz="2800" spc="-10" dirty="0">
                <a:latin typeface="Calibri"/>
                <a:cs typeface="Calibri"/>
              </a:rPr>
              <a:t> предоставляет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такие </a:t>
            </a:r>
            <a:r>
              <a:rPr sz="2800" spc="-10" dirty="0">
                <a:latin typeface="Calibri"/>
                <a:cs typeface="Calibri"/>
              </a:rPr>
              <a:t>функции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как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аутентификация, 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двунаправленная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потоковая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передача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и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управление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потоком, </a:t>
            </a:r>
            <a:r>
              <a:rPr sz="2800" spc="-10" dirty="0">
                <a:latin typeface="Calibri"/>
                <a:cs typeface="Calibri"/>
              </a:rPr>
              <a:t> блокирующие </a:t>
            </a:r>
            <a:r>
              <a:rPr sz="2800" spc="-5" dirty="0">
                <a:latin typeface="Calibri"/>
                <a:cs typeface="Calibri"/>
              </a:rPr>
              <a:t>или </a:t>
            </a:r>
            <a:r>
              <a:rPr sz="2800" spc="-10" dirty="0">
                <a:latin typeface="Calibri"/>
                <a:cs typeface="Calibri"/>
              </a:rPr>
              <a:t>неблокирующие </a:t>
            </a:r>
            <a:r>
              <a:rPr sz="2800" spc="-5" dirty="0">
                <a:latin typeface="Calibri"/>
                <a:cs typeface="Calibri"/>
              </a:rPr>
              <a:t>привязки,</a:t>
            </a:r>
            <a:r>
              <a:rPr sz="2800" dirty="0">
                <a:latin typeface="Calibri"/>
                <a:cs typeface="Calibri"/>
              </a:rPr>
              <a:t> а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также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отмена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и </a:t>
            </a:r>
            <a:r>
              <a:rPr sz="2800" spc="-62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тайм-ауты.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11124"/>
            <a:ext cx="110553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35" dirty="0"/>
              <a:t>A</a:t>
            </a:r>
            <a:r>
              <a:rPr spc="-75" dirty="0"/>
              <a:t>J</a:t>
            </a:r>
            <a:r>
              <a:rPr spc="-10" dirty="0"/>
              <a:t>A</a:t>
            </a:r>
            <a:r>
              <a:rPr dirty="0"/>
              <a:t>X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1756155"/>
            <a:ext cx="572516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b="1" spc="-5" dirty="0">
                <a:latin typeface="Calibri"/>
                <a:cs typeface="Calibri"/>
              </a:rPr>
              <a:t>AJAX</a:t>
            </a:r>
            <a:r>
              <a:rPr sz="2200" spc="-5" dirty="0">
                <a:latin typeface="Calibri"/>
                <a:cs typeface="Calibri"/>
              </a:rPr>
              <a:t>,</a:t>
            </a:r>
            <a:r>
              <a:rPr sz="2200" spc="-10" dirty="0">
                <a:latin typeface="Calibri"/>
                <a:cs typeface="Calibri"/>
              </a:rPr>
              <a:t> Ajax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(Asynchronous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Javascript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and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XML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—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45539" y="1984755"/>
            <a:ext cx="538480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-5" dirty="0">
                <a:latin typeface="Calibri"/>
                <a:cs typeface="Calibri"/>
              </a:rPr>
              <a:t>«асинхронный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JavaScript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и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XML»)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—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spc="-25" dirty="0">
                <a:latin typeface="Calibri"/>
                <a:cs typeface="Calibri"/>
              </a:rPr>
              <a:t>подход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к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45539" y="2225547"/>
            <a:ext cx="554101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-5" dirty="0">
                <a:latin typeface="Calibri"/>
                <a:cs typeface="Calibri"/>
              </a:rPr>
              <a:t>построению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интерактивных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пользовательских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45539" y="2454147"/>
            <a:ext cx="3732529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-5" dirty="0">
                <a:latin typeface="Calibri"/>
                <a:cs typeface="Calibri"/>
              </a:rPr>
              <a:t>интерфейсов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веб-приложений,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45539" y="2697988"/>
            <a:ext cx="458914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-5" dirty="0">
                <a:latin typeface="Calibri"/>
                <a:cs typeface="Calibri"/>
              </a:rPr>
              <a:t>заключающийся</a:t>
            </a:r>
            <a:r>
              <a:rPr sz="2200" spc="-2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в</a:t>
            </a:r>
            <a:r>
              <a:rPr sz="2200" spc="-2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«фоновом»</a:t>
            </a:r>
            <a:r>
              <a:rPr sz="2200" spc="-2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обмене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45539" y="2926588"/>
            <a:ext cx="427482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-5" dirty="0">
                <a:latin typeface="Calibri"/>
                <a:cs typeface="Calibri"/>
              </a:rPr>
              <a:t>данными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браузера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с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веб-сервером.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16939" y="3292347"/>
            <a:ext cx="529907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dirty="0">
                <a:latin typeface="Calibri"/>
                <a:cs typeface="Calibri"/>
              </a:rPr>
              <a:t>В </a:t>
            </a:r>
            <a:r>
              <a:rPr sz="2200" spc="-25" dirty="0">
                <a:latin typeface="Calibri"/>
                <a:cs typeface="Calibri"/>
              </a:rPr>
              <a:t>результате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при обновлении данных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веб-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145539" y="3520948"/>
            <a:ext cx="5172710" cy="604520"/>
          </a:xfrm>
          <a:prstGeom prst="rect">
            <a:avLst/>
          </a:prstGeom>
        </p:spPr>
        <p:txBody>
          <a:bodyPr vert="horz" wrap="square" lIns="0" tIns="104139" rIns="0" bIns="0" rtlCol="0">
            <a:spAutoFit/>
          </a:bodyPr>
          <a:lstStyle/>
          <a:p>
            <a:pPr marL="12700" marR="5080">
              <a:lnSpc>
                <a:spcPct val="72700"/>
              </a:lnSpc>
              <a:spcBef>
                <a:spcPts val="819"/>
              </a:spcBef>
            </a:pPr>
            <a:r>
              <a:rPr sz="2200" spc="-10" dirty="0">
                <a:latin typeface="Calibri"/>
                <a:cs typeface="Calibri"/>
              </a:rPr>
              <a:t>страница</a:t>
            </a:r>
            <a:r>
              <a:rPr sz="2200" spc="-5" dirty="0">
                <a:latin typeface="Calibri"/>
                <a:cs typeface="Calibri"/>
              </a:rPr>
              <a:t> не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перезагружается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полностью,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и </a:t>
            </a:r>
            <a:r>
              <a:rPr sz="2200" spc="-48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веб-приложения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становятся</a:t>
            </a:r>
            <a:r>
              <a:rPr sz="2200" spc="-5" dirty="0">
                <a:latin typeface="Calibri"/>
                <a:cs typeface="Calibri"/>
              </a:rPr>
              <a:t> быстрее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и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145539" y="3993388"/>
            <a:ext cx="109156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-85" dirty="0">
                <a:latin typeface="Calibri"/>
                <a:cs typeface="Calibri"/>
              </a:rPr>
              <a:t>у</a:t>
            </a:r>
            <a:r>
              <a:rPr sz="2200" spc="-15" dirty="0">
                <a:latin typeface="Calibri"/>
                <a:cs typeface="Calibri"/>
              </a:rPr>
              <a:t>д</a:t>
            </a:r>
            <a:r>
              <a:rPr sz="2200" dirty="0">
                <a:latin typeface="Calibri"/>
                <a:cs typeface="Calibri"/>
              </a:rPr>
              <a:t>об</a:t>
            </a:r>
            <a:r>
              <a:rPr sz="2200" spc="-5" dirty="0">
                <a:latin typeface="Calibri"/>
                <a:cs typeface="Calibri"/>
              </a:rPr>
              <a:t>н</a:t>
            </a:r>
            <a:r>
              <a:rPr sz="2200" dirty="0">
                <a:latin typeface="Calibri"/>
                <a:cs typeface="Calibri"/>
              </a:rPr>
              <a:t>ее.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16939" y="4715764"/>
            <a:ext cx="548386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b="1" spc="-5" dirty="0">
                <a:latin typeface="Calibri"/>
                <a:cs typeface="Calibri"/>
              </a:rPr>
              <a:t>JSON-RPC</a:t>
            </a:r>
            <a:r>
              <a:rPr sz="2200" b="1" spc="-1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(JavaScript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Object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Notation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Remote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145539" y="4956555"/>
            <a:ext cx="479044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-10" dirty="0">
                <a:latin typeface="Calibri"/>
                <a:cs typeface="Calibri"/>
              </a:rPr>
              <a:t>Procedure</a:t>
            </a:r>
            <a:r>
              <a:rPr sz="2200" spc="-5" dirty="0">
                <a:latin typeface="Calibri"/>
                <a:cs typeface="Calibri"/>
              </a:rPr>
              <a:t> Call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—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JSON-вызов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удалённых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145539" y="5185155"/>
            <a:ext cx="5095875" cy="601980"/>
          </a:xfrm>
          <a:prstGeom prst="rect">
            <a:avLst/>
          </a:prstGeom>
        </p:spPr>
        <p:txBody>
          <a:bodyPr vert="horz" wrap="square" lIns="0" tIns="107315" rIns="0" bIns="0" rtlCol="0">
            <a:spAutoFit/>
          </a:bodyPr>
          <a:lstStyle/>
          <a:p>
            <a:pPr marL="12700" marR="5080">
              <a:lnSpc>
                <a:spcPct val="71800"/>
              </a:lnSpc>
              <a:spcBef>
                <a:spcPts val="845"/>
              </a:spcBef>
            </a:pPr>
            <a:r>
              <a:rPr sz="2200" spc="-10" dirty="0">
                <a:latin typeface="Calibri"/>
                <a:cs typeface="Calibri"/>
              </a:rPr>
              <a:t>процедур) </a:t>
            </a:r>
            <a:r>
              <a:rPr sz="2200" dirty="0">
                <a:latin typeface="Calibri"/>
                <a:cs typeface="Calibri"/>
              </a:rPr>
              <a:t>— </a:t>
            </a:r>
            <a:r>
              <a:rPr sz="2200" spc="-15" dirty="0">
                <a:latin typeface="Calibri"/>
                <a:cs typeface="Calibri"/>
              </a:rPr>
              <a:t>протокол удалённого </a:t>
            </a:r>
            <a:r>
              <a:rPr sz="2200" spc="-5" dirty="0">
                <a:latin typeface="Calibri"/>
                <a:cs typeface="Calibri"/>
              </a:rPr>
              <a:t>вызова </a:t>
            </a:r>
            <a:r>
              <a:rPr sz="2200" spc="-484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процедур,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использующий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JSON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для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145539" y="5654547"/>
            <a:ext cx="308292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-15" dirty="0">
                <a:latin typeface="Calibri"/>
                <a:cs typeface="Calibri"/>
              </a:rPr>
              <a:t>кодирования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сообщений.</a:t>
            </a:r>
            <a:endParaRPr sz="2200">
              <a:latin typeface="Calibri"/>
              <a:cs typeface="Calibri"/>
            </a:endParaRPr>
          </a:p>
        </p:txBody>
      </p:sp>
      <p:pic>
        <p:nvPicPr>
          <p:cNvPr id="16" name="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913936" y="1027906"/>
            <a:ext cx="5137649" cy="533525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11124"/>
            <a:ext cx="380682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5" dirty="0"/>
              <a:t>XMLHttpRequest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55162" y="3207392"/>
            <a:ext cx="7492998" cy="313690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916938" y="1808988"/>
            <a:ext cx="9932035" cy="4216400"/>
          </a:xfrm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241300" marR="5080" indent="-228600">
              <a:lnSpc>
                <a:spcPts val="2180"/>
              </a:lnSpc>
              <a:spcBef>
                <a:spcPts val="35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000" b="1" spc="-10" dirty="0">
                <a:latin typeface="Calibri"/>
                <a:cs typeface="Calibri"/>
              </a:rPr>
              <a:t>XMLHttpRequest </a:t>
            </a:r>
            <a:r>
              <a:rPr sz="2000" spc="-30" dirty="0">
                <a:latin typeface="Calibri"/>
                <a:cs typeface="Calibri"/>
              </a:rPr>
              <a:t>(XMLHTTP,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XHR)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—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API, </a:t>
            </a:r>
            <a:r>
              <a:rPr sz="2000" spc="-5" dirty="0">
                <a:latin typeface="Calibri"/>
                <a:cs typeface="Calibri"/>
              </a:rPr>
              <a:t>доступный </a:t>
            </a:r>
            <a:r>
              <a:rPr sz="2000" dirty="0">
                <a:latin typeface="Calibri"/>
                <a:cs typeface="Calibri"/>
              </a:rPr>
              <a:t>в</a:t>
            </a:r>
            <a:r>
              <a:rPr sz="2000" spc="-5" dirty="0">
                <a:latin typeface="Calibri"/>
                <a:cs typeface="Calibri"/>
              </a:rPr>
              <a:t> скриптовых </a:t>
            </a:r>
            <a:r>
              <a:rPr sz="2000" spc="-10" dirty="0">
                <a:latin typeface="Calibri"/>
                <a:cs typeface="Calibri"/>
              </a:rPr>
              <a:t>языках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браузеров, таких </a:t>
            </a:r>
            <a:r>
              <a:rPr sz="2000" spc="-434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как JavaScript.</a:t>
            </a:r>
            <a:endParaRPr sz="2000">
              <a:latin typeface="Calibri"/>
              <a:cs typeface="Calibri"/>
            </a:endParaRPr>
          </a:p>
          <a:p>
            <a:pPr marL="241300" marR="16510" indent="-228600">
              <a:lnSpc>
                <a:spcPts val="2090"/>
              </a:lnSpc>
              <a:spcBef>
                <a:spcPts val="111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000" spc="-10" dirty="0">
                <a:latin typeface="Calibri"/>
                <a:cs typeface="Calibri"/>
              </a:rPr>
              <a:t>Использует</a:t>
            </a:r>
            <a:r>
              <a:rPr sz="2000" spc="-5" dirty="0">
                <a:latin typeface="Calibri"/>
                <a:cs typeface="Calibri"/>
              </a:rPr>
              <a:t> запросы</a:t>
            </a:r>
            <a:r>
              <a:rPr sz="2000" spc="5" dirty="0">
                <a:latin typeface="Calibri"/>
                <a:cs typeface="Calibri"/>
              </a:rPr>
              <a:t> HTTP </a:t>
            </a:r>
            <a:r>
              <a:rPr sz="2000" spc="-5" dirty="0">
                <a:latin typeface="Calibri"/>
                <a:cs typeface="Calibri"/>
              </a:rPr>
              <a:t>или </a:t>
            </a:r>
            <a:r>
              <a:rPr sz="2000" dirty="0">
                <a:latin typeface="Calibri"/>
                <a:cs typeface="Calibri"/>
              </a:rPr>
              <a:t>HTTPS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напрямую </a:t>
            </a:r>
            <a:r>
              <a:rPr sz="2000" dirty="0">
                <a:latin typeface="Calibri"/>
                <a:cs typeface="Calibri"/>
              </a:rPr>
              <a:t>к </a:t>
            </a:r>
            <a:r>
              <a:rPr sz="2000" spc="-5" dirty="0">
                <a:latin typeface="Calibri"/>
                <a:cs typeface="Calibri"/>
              </a:rPr>
              <a:t>веб-серверу </a:t>
            </a:r>
            <a:r>
              <a:rPr sz="2000" dirty="0">
                <a:latin typeface="Calibri"/>
                <a:cs typeface="Calibri"/>
              </a:rPr>
              <a:t>и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загружает</a:t>
            </a:r>
            <a:r>
              <a:rPr sz="2000" dirty="0">
                <a:latin typeface="Calibri"/>
                <a:cs typeface="Calibri"/>
              </a:rPr>
              <a:t> данные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ответа </a:t>
            </a:r>
            <a:r>
              <a:rPr sz="2000" spc="-434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сервера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напрямую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в </a:t>
            </a:r>
            <a:r>
              <a:rPr sz="2000" spc="-5" dirty="0">
                <a:latin typeface="Calibri"/>
                <a:cs typeface="Calibri"/>
              </a:rPr>
              <a:t>вызывающий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скрипт.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buFont typeface="Arial MT"/>
              <a:buChar char="•"/>
            </a:pP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Font typeface="Arial MT"/>
              <a:buChar char="•"/>
            </a:pPr>
            <a:endParaRPr sz="2250">
              <a:latin typeface="Calibri"/>
              <a:cs typeface="Calibri"/>
            </a:endParaRPr>
          </a:p>
          <a:p>
            <a:pPr marL="241300" marR="7512684" indent="-228600">
              <a:lnSpc>
                <a:spcPts val="2210"/>
              </a:lnSpc>
              <a:spcBef>
                <a:spcPts val="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000" spc="-5" dirty="0">
                <a:latin typeface="Calibri"/>
                <a:cs typeface="Calibri"/>
              </a:rPr>
              <a:t>Информация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может </a:t>
            </a:r>
            <a:r>
              <a:rPr sz="2000" spc="-44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передаваться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в</a:t>
            </a:r>
            <a:endParaRPr sz="2000">
              <a:latin typeface="Calibri"/>
              <a:cs typeface="Calibri"/>
            </a:endParaRPr>
          </a:p>
          <a:p>
            <a:pPr marL="241300" marR="6708775">
              <a:lnSpc>
                <a:spcPts val="2090"/>
              </a:lnSpc>
              <a:spcBef>
                <a:spcPts val="90"/>
              </a:spcBef>
            </a:pPr>
            <a:r>
              <a:rPr sz="2000" spc="-5" dirty="0">
                <a:latin typeface="Calibri"/>
                <a:cs typeface="Calibri"/>
              </a:rPr>
              <a:t>любом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текстовом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формате, </a:t>
            </a:r>
            <a:r>
              <a:rPr sz="2000" spc="-44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например,</a:t>
            </a:r>
            <a:endParaRPr sz="2000">
              <a:latin typeface="Calibri"/>
              <a:cs typeface="Calibri"/>
            </a:endParaRPr>
          </a:p>
          <a:p>
            <a:pPr marL="241300">
              <a:lnSpc>
                <a:spcPts val="2030"/>
              </a:lnSpc>
            </a:pPr>
            <a:r>
              <a:rPr sz="2000" dirty="0">
                <a:latin typeface="Calibri"/>
                <a:cs typeface="Calibri"/>
              </a:rPr>
              <a:t>в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XML,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HTML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или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JSON.</a:t>
            </a:r>
            <a:endParaRPr sz="2000">
              <a:latin typeface="Calibri"/>
              <a:cs typeface="Calibri"/>
            </a:endParaRPr>
          </a:p>
          <a:p>
            <a:pPr marL="241300" marR="6366510">
              <a:lnSpc>
                <a:spcPts val="2210"/>
              </a:lnSpc>
              <a:spcBef>
                <a:spcPts val="75"/>
              </a:spcBef>
            </a:pPr>
            <a:r>
              <a:rPr sz="2000" spc="-10" dirty="0">
                <a:latin typeface="Calibri"/>
                <a:cs typeface="Calibri"/>
              </a:rPr>
              <a:t>Позволяет </a:t>
            </a:r>
            <a:r>
              <a:rPr sz="2000" spc="-5" dirty="0">
                <a:latin typeface="Calibri"/>
                <a:cs typeface="Calibri"/>
              </a:rPr>
              <a:t>осуществлять </a:t>
            </a:r>
            <a:r>
              <a:rPr sz="2000" spc="-10" dirty="0">
                <a:latin typeface="Calibri"/>
                <a:cs typeface="Calibri"/>
              </a:rPr>
              <a:t>HTTP- </a:t>
            </a:r>
            <a:r>
              <a:rPr sz="2000" spc="-44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запросы </a:t>
            </a:r>
            <a:r>
              <a:rPr sz="2000" dirty="0">
                <a:latin typeface="Calibri"/>
                <a:cs typeface="Calibri"/>
              </a:rPr>
              <a:t>к </a:t>
            </a:r>
            <a:r>
              <a:rPr sz="2000" spc="-5" dirty="0">
                <a:latin typeface="Calibri"/>
                <a:cs typeface="Calibri"/>
              </a:rPr>
              <a:t>серверу без 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перезагрузки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страницы.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563C1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1093</Words>
  <Application>Microsoft Office PowerPoint</Application>
  <PresentationFormat>Широкоэкранный</PresentationFormat>
  <Paragraphs>174</Paragraphs>
  <Slides>31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31</vt:i4>
      </vt:variant>
    </vt:vector>
  </HeadingPairs>
  <TitlesOfParts>
    <vt:vector size="35" baseType="lpstr">
      <vt:lpstr>Arial MT</vt:lpstr>
      <vt:lpstr>Calibri</vt:lpstr>
      <vt:lpstr>Calibri Light</vt:lpstr>
      <vt:lpstr>Office Theme</vt:lpstr>
      <vt:lpstr>Презентация PowerPoint</vt:lpstr>
      <vt:lpstr>Трехзвенная архитектура. API</vt:lpstr>
      <vt:lpstr>Веб-служба</vt:lpstr>
      <vt:lpstr>API</vt:lpstr>
      <vt:lpstr>REST</vt:lpstr>
      <vt:lpstr>RPC</vt:lpstr>
      <vt:lpstr>gRPC</vt:lpstr>
      <vt:lpstr>AJAX</vt:lpstr>
      <vt:lpstr>XMLHttpRequest</vt:lpstr>
      <vt:lpstr>JSON</vt:lpstr>
      <vt:lpstr>AJAX запросы REST API + SPA</vt:lpstr>
      <vt:lpstr>Django Rest Framework</vt:lpstr>
      <vt:lpstr>Модель</vt:lpstr>
      <vt:lpstr>Сериализация пример</vt:lpstr>
      <vt:lpstr>Сериализация поля</vt:lpstr>
      <vt:lpstr>Сериализация вложенность</vt:lpstr>
      <vt:lpstr>API View</vt:lpstr>
      <vt:lpstr>URL API View</vt:lpstr>
      <vt:lpstr>ViewSet – не используем</vt:lpstr>
      <vt:lpstr>ViewSet</vt:lpstr>
      <vt:lpstr>URL ViewSet</vt:lpstr>
      <vt:lpstr>Go</vt:lpstr>
      <vt:lpstr>Методы по вашей теме</vt:lpstr>
      <vt:lpstr>Сервис-ориентированная архитектура</vt:lpstr>
      <vt:lpstr>Микросервисная архитектура</vt:lpstr>
      <vt:lpstr>Инструменты тестирования</vt:lpstr>
      <vt:lpstr>Swagger</vt:lpstr>
      <vt:lpstr>Insomnia</vt:lpstr>
      <vt:lpstr>Insomnia</vt:lpstr>
      <vt:lpstr>Insomnia</vt:lpstr>
      <vt:lpstr>Postman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cp:lastModifiedBy>Беляев Игорь Сергеевич</cp:lastModifiedBy>
  <cp:revision>1</cp:revision>
  <dcterms:created xsi:type="dcterms:W3CDTF">2024-04-10T05:44:09Z</dcterms:created>
  <dcterms:modified xsi:type="dcterms:W3CDTF">2024-04-10T05:46:11Z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2023-10-03T00:00:00Z</vt:filetime>
  </property>
  <property fmtid="{D5CDD505-2E9C-101B-9397-08002B2CF9AE}" pid="3" name="LastSaved">
    <vt:filetime>2024-04-10T00:00:00Z</vt:filetime>
  </property>
</Properties>
</file>